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4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5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6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696" r:id="rId4"/>
    <p:sldMasterId id="2147483708" r:id="rId5"/>
    <p:sldMasterId id="2147483720" r:id="rId6"/>
    <p:sldMasterId id="2147483732" r:id="rId7"/>
  </p:sldMasterIdLst>
  <p:notesMasterIdLst>
    <p:notesMasterId r:id="rId28"/>
  </p:notesMasterIdLst>
  <p:handoutMasterIdLst>
    <p:handoutMasterId r:id="rId29"/>
  </p:handoutMasterIdLst>
  <p:sldIdLst>
    <p:sldId id="265" r:id="rId8"/>
    <p:sldId id="326" r:id="rId9"/>
    <p:sldId id="327" r:id="rId10"/>
    <p:sldId id="443" r:id="rId11"/>
    <p:sldId id="405" r:id="rId12"/>
    <p:sldId id="356" r:id="rId13"/>
    <p:sldId id="430" r:id="rId14"/>
    <p:sldId id="431" r:id="rId15"/>
    <p:sldId id="432" r:id="rId16"/>
    <p:sldId id="433" r:id="rId17"/>
    <p:sldId id="434" r:id="rId18"/>
    <p:sldId id="435" r:id="rId19"/>
    <p:sldId id="436" r:id="rId20"/>
    <p:sldId id="437" r:id="rId21"/>
    <p:sldId id="438" r:id="rId22"/>
    <p:sldId id="439" r:id="rId23"/>
    <p:sldId id="440" r:id="rId24"/>
    <p:sldId id="442" r:id="rId25"/>
    <p:sldId id="441" r:id="rId26"/>
    <p:sldId id="343" r:id="rId27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程 文胜" initials="程" lastIdx="1" clrIdx="0">
    <p:extLst>
      <p:ext uri="{19B8F6BF-5375-455C-9EA6-DF929625EA0E}">
        <p15:presenceInfo xmlns:p15="http://schemas.microsoft.com/office/powerpoint/2012/main" userId="1fa8d855b4ce2cf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1F5C0"/>
    <a:srgbClr val="0000FF"/>
    <a:srgbClr val="0066FF"/>
    <a:srgbClr val="A71930"/>
    <a:srgbClr val="FFFF99"/>
    <a:srgbClr val="B9EDFF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A548E6-3DD4-4112-B45D-DD032B0B5B37}" v="61" dt="2020-01-30T12:57:40.0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86870" autoAdjust="0"/>
  </p:normalViewPr>
  <p:slideViewPr>
    <p:cSldViewPr>
      <p:cViewPr varScale="1">
        <p:scale>
          <a:sx n="114" d="100"/>
          <a:sy n="114" d="100"/>
        </p:scale>
        <p:origin x="156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79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6111496-B189-429B-AFC5-24D1D34733D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C90CB45-27BB-4BD8-9A38-71B07E4405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860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jpeg>
</file>

<file path=ppt/media/image13.jpeg>
</file>

<file path=ppt/media/image14.jpg>
</file>

<file path=ppt/media/image15.jpe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628FCE6-EDDF-4DAD-B7E1-744EFADB451A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2938DFF-218C-4948-B31E-06D658EB2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360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938DFF-218C-4948-B31E-06D658EB2B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946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cci.emory.edu/cms" TargetMode="Externa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cci.emory.edu/cms" TargetMode="External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69332"/>
            <a:ext cx="8932389" cy="71793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669" y="931863"/>
            <a:ext cx="8859921" cy="5316538"/>
          </a:xfrm>
        </p:spPr>
        <p:txBody>
          <a:bodyPr/>
          <a:lstStyle>
            <a:lvl1pPr>
              <a:spcAft>
                <a:spcPts val="300"/>
              </a:spcAft>
              <a:defRPr>
                <a:latin typeface="Verdana" pitchFamily="34" charset="0"/>
              </a:defRPr>
            </a:lvl1pPr>
            <a:lvl2pPr>
              <a:spcAft>
                <a:spcPts val="300"/>
              </a:spcAft>
              <a:defRPr>
                <a:latin typeface="Verdana" pitchFamily="34" charset="0"/>
              </a:defRPr>
            </a:lvl2pPr>
            <a:lvl3pPr>
              <a:spcAft>
                <a:spcPts val="300"/>
              </a:spcAft>
              <a:defRPr>
                <a:latin typeface="Verdana" pitchFamily="34" charset="0"/>
              </a:defRPr>
            </a:lvl3pPr>
            <a:lvl4pPr>
              <a:spcAft>
                <a:spcPts val="300"/>
              </a:spcAft>
              <a:defRPr>
                <a:latin typeface="Verdana" pitchFamily="34" charset="0"/>
              </a:defRPr>
            </a:lvl4pPr>
            <a:lvl5pPr>
              <a:spcAft>
                <a:spcPts val="300"/>
              </a:spcAft>
              <a:defRPr>
                <a:latin typeface="Verdana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58013" y="515938"/>
            <a:ext cx="2138362" cy="61880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2925" y="515938"/>
            <a:ext cx="6262688" cy="6188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002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222375" y="2973388"/>
            <a:ext cx="7921625" cy="2741612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defTabSz="457200"/>
            <a:endParaRPr lang="en-US" sz="1800" b="0">
              <a:solidFill>
                <a:srgbClr val="000000"/>
              </a:solidFill>
              <a:latin typeface="Arial" charset="0"/>
              <a:ea typeface="ＭＳ Ｐゴシック" pitchFamily="34" charset="-128"/>
              <a:cs typeface="+mn-cs"/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209800" y="1906588"/>
            <a:ext cx="6096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defTabSz="457200" eaLnBrk="0" hangingPunct="0"/>
            <a:endParaRPr lang="de-DE" sz="1800" b="0">
              <a:solidFill>
                <a:srgbClr val="000000"/>
              </a:solidFill>
              <a:latin typeface="Arial" charset="0"/>
              <a:ea typeface="ＭＳ Ｐゴシック" pitchFamily="34" charset="-128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220788" y="2927350"/>
            <a:ext cx="7929562" cy="460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defTabSz="457200"/>
            <a:endParaRPr lang="en-US" sz="1800" b="0">
              <a:solidFill>
                <a:srgbClr val="000000"/>
              </a:solidFill>
              <a:latin typeface="Arial" charset="0"/>
              <a:ea typeface="ＭＳ Ｐゴシック" pitchFamily="34" charset="-128"/>
              <a:cs typeface="+mn-cs"/>
            </a:endParaRPr>
          </a:p>
        </p:txBody>
      </p:sp>
      <p:sp>
        <p:nvSpPr>
          <p:cNvPr id="7" name="Rectangle 13"/>
          <p:cNvSpPr>
            <a:spLocks noChangeArrowheads="1"/>
          </p:cNvSpPr>
          <p:nvPr/>
        </p:nvSpPr>
        <p:spPr bwMode="auto">
          <a:xfrm>
            <a:off x="9525" y="2962275"/>
            <a:ext cx="9140825" cy="9525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defTabSz="457200"/>
            <a:endParaRPr lang="en-US" sz="1800" b="0">
              <a:solidFill>
                <a:srgbClr val="000000"/>
              </a:solidFill>
              <a:latin typeface="Arial" charset="0"/>
              <a:ea typeface="ＭＳ Ｐゴシック" pitchFamily="34" charset="-128"/>
              <a:cs typeface="+mn-cs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20788" cy="6056313"/>
          </a:xfrm>
          <a:prstGeom prst="rect">
            <a:avLst/>
          </a:prstGeom>
          <a:solidFill>
            <a:srgbClr val="D28E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defTabSz="457200"/>
            <a:endParaRPr lang="en-US" sz="1800" b="0">
              <a:solidFill>
                <a:srgbClr val="000000"/>
              </a:solidFill>
              <a:latin typeface="Arial" charset="0"/>
              <a:ea typeface="ＭＳ Ｐゴシック" pitchFamily="34" charset="-128"/>
              <a:cs typeface="+mn-cs"/>
            </a:endParaRPr>
          </a:p>
        </p:txBody>
      </p:sp>
      <p:pic>
        <p:nvPicPr>
          <p:cNvPr id="9" name="Picture 2" descr="Emory | Center for Comprehensive Informatics">
            <a:hlinkClick r:id="rId2" tooltip="Emory | Center for Comprehensive Informatics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81500" y="152400"/>
            <a:ext cx="47625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4073" name="Rectangle 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590800" y="4648200"/>
            <a:ext cx="5943600" cy="684212"/>
          </a:xfrm>
        </p:spPr>
        <p:txBody>
          <a:bodyPr rIns="0"/>
          <a:lstStyle>
            <a:lvl1pPr marL="0" indent="0">
              <a:buFontTx/>
              <a:buNone/>
              <a:defRPr sz="2800">
                <a:latin typeface="Verdana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344074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2590800" y="3810000"/>
            <a:ext cx="5943600" cy="838200"/>
          </a:xfrm>
        </p:spPr>
        <p:txBody>
          <a:bodyPr rIns="0" anchor="b"/>
          <a:lstStyle>
            <a:lvl1pPr>
              <a:defRPr sz="3200">
                <a:latin typeface="Verdan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447800"/>
            <a:ext cx="8505825" cy="5256213"/>
          </a:xfrm>
        </p:spPr>
        <p:txBody>
          <a:bodyPr/>
          <a:lstStyle>
            <a:lvl1pPr>
              <a:spcAft>
                <a:spcPts val="300"/>
              </a:spcAft>
              <a:defRPr>
                <a:latin typeface="Verdana" pitchFamily="34" charset="0"/>
              </a:defRPr>
            </a:lvl1pPr>
            <a:lvl2pPr>
              <a:spcAft>
                <a:spcPts val="300"/>
              </a:spcAft>
              <a:defRPr>
                <a:latin typeface="Verdana" pitchFamily="34" charset="0"/>
              </a:defRPr>
            </a:lvl2pPr>
            <a:lvl3pPr>
              <a:spcAft>
                <a:spcPts val="300"/>
              </a:spcAft>
              <a:defRPr>
                <a:latin typeface="Verdana" pitchFamily="34" charset="0"/>
              </a:defRPr>
            </a:lvl3pPr>
            <a:lvl4pPr>
              <a:spcAft>
                <a:spcPts val="300"/>
              </a:spcAft>
              <a:defRPr>
                <a:latin typeface="Verdana" pitchFamily="34" charset="0"/>
              </a:defRPr>
            </a:lvl4pPr>
            <a:lvl5pPr>
              <a:spcAft>
                <a:spcPts val="300"/>
              </a:spcAft>
              <a:defRPr>
                <a:latin typeface="Verdan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295400"/>
            <a:ext cx="4176713" cy="5408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00613" y="1295400"/>
            <a:ext cx="4176712" cy="5408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 bwMode="auto">
          <a:xfrm>
            <a:off x="542925" y="515938"/>
            <a:ext cx="8553450" cy="779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anchor="ctr"/>
          <a:lstStyle/>
          <a:p>
            <a:pPr eaLnBrk="0" hangingPunct="0">
              <a:lnSpc>
                <a:spcPct val="95000"/>
              </a:lnSpc>
              <a:defRPr/>
            </a:pPr>
            <a:r>
              <a:rPr lang="en-US" sz="2600" b="0">
                <a:solidFill>
                  <a:srgbClr val="003399"/>
                </a:solidFill>
                <a:latin typeface="Verdana" charset="0"/>
                <a:ea typeface="ＭＳ Ｐゴシック" charset="-128"/>
                <a:cs typeface="ＭＳ Ｐゴシック" charset="-128"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4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974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23887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7450" y="623887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785937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58013" y="515938"/>
            <a:ext cx="2138362" cy="61880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2925" y="515938"/>
            <a:ext cx="6262688" cy="6188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002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222375" y="2973388"/>
            <a:ext cx="7921625" cy="2741612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defTabSz="457200"/>
            <a:endParaRPr lang="en-US" sz="1800" b="0">
              <a:solidFill>
                <a:prstClr val="black"/>
              </a:solidFill>
              <a:latin typeface="Arial" pitchFamily="34" charset="0"/>
              <a:ea typeface="ＭＳ Ｐゴシック" pitchFamily="34" charset="-128"/>
              <a:cs typeface="+mn-cs"/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209800" y="1906588"/>
            <a:ext cx="6096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defTabSz="457200" eaLnBrk="0" hangingPunct="0"/>
            <a:endParaRPr lang="de-DE" sz="1800" b="0">
              <a:solidFill>
                <a:prstClr val="black"/>
              </a:solidFill>
              <a:latin typeface="Arial" pitchFamily="34" charset="0"/>
              <a:ea typeface="ＭＳ Ｐゴシック" pitchFamily="34" charset="-128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220788" y="2927350"/>
            <a:ext cx="7929562" cy="460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defTabSz="457200"/>
            <a:endParaRPr lang="en-US" sz="1800" b="0">
              <a:solidFill>
                <a:prstClr val="black"/>
              </a:solidFill>
              <a:latin typeface="Arial" pitchFamily="34" charset="0"/>
              <a:ea typeface="ＭＳ Ｐゴシック" pitchFamily="34" charset="-128"/>
              <a:cs typeface="+mn-cs"/>
            </a:endParaRPr>
          </a:p>
        </p:txBody>
      </p:sp>
      <p:sp>
        <p:nvSpPr>
          <p:cNvPr id="7" name="Rectangle 13"/>
          <p:cNvSpPr>
            <a:spLocks noChangeArrowheads="1"/>
          </p:cNvSpPr>
          <p:nvPr/>
        </p:nvSpPr>
        <p:spPr bwMode="auto">
          <a:xfrm>
            <a:off x="9525" y="2962275"/>
            <a:ext cx="9140825" cy="9525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defTabSz="457200"/>
            <a:endParaRPr lang="en-US" sz="1800" b="0">
              <a:solidFill>
                <a:prstClr val="black"/>
              </a:solidFill>
              <a:latin typeface="Arial" pitchFamily="34" charset="0"/>
              <a:ea typeface="ＭＳ Ｐゴシック" pitchFamily="34" charset="-128"/>
              <a:cs typeface="+mn-cs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20788" cy="6056313"/>
          </a:xfrm>
          <a:prstGeom prst="rect">
            <a:avLst/>
          </a:prstGeom>
          <a:solidFill>
            <a:srgbClr val="D28E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defTabSz="457200"/>
            <a:endParaRPr lang="en-US" sz="1800" b="0">
              <a:solidFill>
                <a:prstClr val="black"/>
              </a:solidFill>
              <a:latin typeface="Arial" pitchFamily="34" charset="0"/>
              <a:ea typeface="ＭＳ Ｐゴシック" pitchFamily="34" charset="-128"/>
              <a:cs typeface="+mn-cs"/>
            </a:endParaRPr>
          </a:p>
        </p:txBody>
      </p:sp>
      <p:pic>
        <p:nvPicPr>
          <p:cNvPr id="9" name="Picture 2" descr="Emory | Center for Comprehensive Informatics">
            <a:hlinkClick r:id="rId2" tooltip="Emory | Center for Comprehensive Informatics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81500" y="152400"/>
            <a:ext cx="47625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4073" name="Rectangle 9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590800" y="4648200"/>
            <a:ext cx="5943600" cy="684212"/>
          </a:xfrm>
        </p:spPr>
        <p:txBody>
          <a:bodyPr rIns="0"/>
          <a:lstStyle>
            <a:lvl1pPr marL="0" indent="0">
              <a:buFontTx/>
              <a:buNone/>
              <a:defRPr sz="2800">
                <a:latin typeface="Verdana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344074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2590800" y="3810000"/>
            <a:ext cx="5943600" cy="838200"/>
          </a:xfrm>
        </p:spPr>
        <p:txBody>
          <a:bodyPr rIns="0" anchor="b"/>
          <a:lstStyle>
            <a:lvl1pPr>
              <a:defRPr sz="3200">
                <a:latin typeface="Verdana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447800"/>
            <a:ext cx="8505825" cy="5256213"/>
          </a:xfrm>
        </p:spPr>
        <p:txBody>
          <a:bodyPr/>
          <a:lstStyle>
            <a:lvl1pPr>
              <a:spcAft>
                <a:spcPts val="300"/>
              </a:spcAft>
              <a:defRPr>
                <a:latin typeface="Verdana" pitchFamily="34" charset="0"/>
              </a:defRPr>
            </a:lvl1pPr>
            <a:lvl2pPr>
              <a:spcAft>
                <a:spcPts val="300"/>
              </a:spcAft>
              <a:defRPr>
                <a:latin typeface="Verdana" pitchFamily="34" charset="0"/>
              </a:defRPr>
            </a:lvl2pPr>
            <a:lvl3pPr>
              <a:spcAft>
                <a:spcPts val="300"/>
              </a:spcAft>
              <a:defRPr>
                <a:latin typeface="Verdana" pitchFamily="34" charset="0"/>
              </a:defRPr>
            </a:lvl3pPr>
            <a:lvl4pPr>
              <a:spcAft>
                <a:spcPts val="300"/>
              </a:spcAft>
              <a:defRPr>
                <a:latin typeface="Verdana" pitchFamily="34" charset="0"/>
              </a:defRPr>
            </a:lvl4pPr>
            <a:lvl5pPr>
              <a:spcAft>
                <a:spcPts val="300"/>
              </a:spcAft>
              <a:defRPr>
                <a:latin typeface="Verdana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295400"/>
            <a:ext cx="4176713" cy="5408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00613" y="1295400"/>
            <a:ext cx="4176712" cy="5408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 bwMode="auto">
          <a:xfrm>
            <a:off x="542925" y="515938"/>
            <a:ext cx="8553450" cy="779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anchor="ctr"/>
          <a:lstStyle/>
          <a:p>
            <a:pPr eaLnBrk="0" hangingPunct="0">
              <a:lnSpc>
                <a:spcPct val="95000"/>
              </a:lnSpc>
              <a:defRPr/>
            </a:pPr>
            <a:r>
              <a:rPr lang="en-US" sz="2600" b="0">
                <a:solidFill>
                  <a:srgbClr val="003399"/>
                </a:solidFill>
                <a:latin typeface="Verdana" charset="0"/>
                <a:ea typeface="ＭＳ Ｐゴシック" charset="-128"/>
                <a:cs typeface="ＭＳ Ｐゴシック" charset="-128"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4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974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23887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7450" y="623887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785937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295400"/>
            <a:ext cx="4176713" cy="5408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00613" y="1295400"/>
            <a:ext cx="4176712" cy="5408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58013" y="515938"/>
            <a:ext cx="2138362" cy="61880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2925" y="515938"/>
            <a:ext cx="6262688" cy="6188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3E4F7-EC54-884E-B269-6CFF112D5BB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85387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1143000"/>
          </a:xfrm>
        </p:spPr>
        <p:txBody>
          <a:bodyPr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03FF-06CB-3F41-B352-CC59EC00212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492881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070166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600200" y="5943600"/>
            <a:ext cx="71628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8763000" y="6019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06213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4648-75C3-8546-A361-B39CF5DCCEB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21731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B9304-796E-C148-8BCA-8FD0DF7F364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7913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BE519-C31B-4E4E-B7DC-968049A31AC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2310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6BA-8166-1045-A6C6-1E3E9C8B0A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420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BAD2D-5387-CD48-B37E-649B2D9340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185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89CEF-F4E5-C74D-9EAC-B09FEC12E0D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8450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4BAF-AF2E-8D45-ABBC-65D76A3DA60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74773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4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4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3132A-2418-DC4D-9E2B-3B8C462C438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2670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3E4F7-EC54-884E-B269-6CFF112D5BB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2976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1143000"/>
          </a:xfrm>
        </p:spPr>
        <p:txBody>
          <a:bodyPr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03FF-06CB-3F41-B352-CC59EC00212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492881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15186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600200" y="5943600"/>
            <a:ext cx="71628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8763000" y="6019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510971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4648-75C3-8546-A361-B39CF5DCCEB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99776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B9304-796E-C148-8BCA-8FD0DF7F364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5815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BE519-C31B-4E4E-B7DC-968049A31AC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847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6BA-8166-1045-A6C6-1E3E9C8B0A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80902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BAD2D-5387-CD48-B37E-649B2D9340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46688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89CEF-F4E5-C74D-9EAC-B09FEC12E0D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8382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4BAF-AF2E-8D45-ABBC-65D76A3DA60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061993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4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4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3132A-2418-DC4D-9E2B-3B8C462C438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98369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31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3E4F7-EC54-884E-B269-6CFF112D5BB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593429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229600" cy="1143000"/>
          </a:xfrm>
        </p:spPr>
        <p:txBody>
          <a:bodyPr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03FF-06CB-3F41-B352-CC59EC00212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492881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12596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600200" y="5943600"/>
            <a:ext cx="71628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8763000" y="6019800"/>
            <a:ext cx="3810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white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947406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34648-75C3-8546-A361-B39CF5DCCEB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774025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B9304-796E-C148-8BCA-8FD0DF7F364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637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BE519-C31B-4E4E-B7DC-968049A31AC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26347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6BA-8166-1045-A6C6-1E3E9C8B0A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56328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BAD2D-5387-CD48-B37E-649B2D93405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44119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89CEF-F4E5-C74D-9EAC-B09FEC12E0D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74601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4BAF-AF2E-8D45-ABBC-65D76A3DA60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82194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4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4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3132A-2418-DC4D-9E2B-3B8C462C438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3/7/2022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22232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BU 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1082675"/>
            <a:ext cx="9144000" cy="1588"/>
          </a:xfrm>
          <a:prstGeom prst="line">
            <a:avLst/>
          </a:prstGeom>
          <a:ln w="12700">
            <a:solidFill>
              <a:srgbClr val="B6022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0" y="6288062"/>
            <a:ext cx="9144000" cy="467416"/>
          </a:xfrm>
          <a:prstGeom prst="rect">
            <a:avLst/>
          </a:prstGeom>
        </p:spPr>
        <p:txBody>
          <a:bodyPr anchor="ctr"/>
          <a:lstStyle>
            <a:lvl1pPr algn="ctr">
              <a:buFontTx/>
              <a:buNone/>
              <a:defRPr sz="2000" baseline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idx="1"/>
          </p:nvPr>
        </p:nvSpPr>
        <p:spPr>
          <a:xfrm>
            <a:off x="0" y="1091259"/>
            <a:ext cx="9144000" cy="5205623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 baseline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8947673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BU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0" y="6362700"/>
            <a:ext cx="9144000" cy="4953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2000" baseline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457200" y="1066800"/>
            <a:ext cx="8229600" cy="5211917"/>
          </a:xfrm>
        </p:spPr>
        <p:txBody>
          <a:bodyPr tIns="0" rIns="0" bIns="0" anchor="ctr"/>
          <a:lstStyle>
            <a:lvl1pPr algn="ctr">
              <a:buFontTx/>
              <a:buNone/>
              <a:defRPr sz="4400">
                <a:solidFill>
                  <a:srgbClr val="B60225"/>
                </a:solidFill>
              </a:defRPr>
            </a:lvl1pPr>
            <a:lvl2pPr marL="228600" indent="-228600" algn="ctr">
              <a:buClr>
                <a:srgbClr val="C03137"/>
              </a:buClr>
              <a:buFontTx/>
              <a:buNone/>
              <a:defRPr sz="2400"/>
            </a:lvl2pPr>
            <a:lvl3pPr marL="458788" indent="-230188" algn="ctr">
              <a:buFontTx/>
              <a:buNone/>
              <a:defRPr/>
            </a:lvl3pPr>
            <a:lvl4pPr marL="458788" indent="-230188" algn="ctr">
              <a:buFontTx/>
              <a:buNone/>
              <a:defRPr/>
            </a:lvl4pPr>
            <a:lvl5pPr marL="458788" indent="-230188" algn="ctr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0389751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BU Lef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0" y="6362700"/>
            <a:ext cx="9144000" cy="4953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2000" baseline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457200" y="1367657"/>
            <a:ext cx="8229600" cy="4804543"/>
          </a:xfrm>
        </p:spPr>
        <p:txBody>
          <a:bodyPr tIns="0" rIns="0" bIns="0"/>
          <a:lstStyle>
            <a:lvl1pPr>
              <a:buFontTx/>
              <a:buNone/>
              <a:defRPr>
                <a:solidFill>
                  <a:srgbClr val="B60225"/>
                </a:solidFill>
              </a:defRPr>
            </a:lvl1pPr>
            <a:lvl2pPr marL="228600" indent="-228600">
              <a:buClr>
                <a:srgbClr val="C03137"/>
              </a:buClr>
              <a:buFont typeface="Arial"/>
              <a:buChar char="•"/>
              <a:defRPr sz="2400"/>
            </a:lvl2pPr>
            <a:lvl3pPr marL="458788" indent="-230188">
              <a:defRPr/>
            </a:lvl3pPr>
            <a:lvl4pPr marL="458788" indent="-230188">
              <a:defRPr/>
            </a:lvl4pPr>
            <a:lvl5pPr marL="458788" indent="-230188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253995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BU Bulleted Text 3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2"/>
          </p:nvPr>
        </p:nvSpPr>
        <p:spPr>
          <a:xfrm>
            <a:off x="457199" y="1384047"/>
            <a:ext cx="5275716" cy="4788153"/>
          </a:xfrm>
        </p:spPr>
        <p:txBody>
          <a:bodyPr tIns="0"/>
          <a:lstStyle>
            <a:lvl1pPr marL="0" indent="0">
              <a:buNone/>
              <a:defRPr sz="2600">
                <a:solidFill>
                  <a:srgbClr val="B60225"/>
                </a:solidFill>
              </a:defRPr>
            </a:lvl1pPr>
            <a:lvl2pPr marL="228600" indent="-228600" algn="l">
              <a:buClr>
                <a:srgbClr val="B60225"/>
              </a:buClr>
              <a:buFont typeface="Arial"/>
              <a:buChar char="•"/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0" y="6362700"/>
            <a:ext cx="9144000" cy="4953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2000" baseline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idx="17"/>
          </p:nvPr>
        </p:nvSpPr>
        <p:spPr>
          <a:xfrm>
            <a:off x="6087218" y="1094980"/>
            <a:ext cx="3056782" cy="1661390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21"/>
          </p:nvPr>
        </p:nvSpPr>
        <p:spPr>
          <a:xfrm>
            <a:off x="6087218" y="4619039"/>
            <a:ext cx="3056782" cy="1655702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22"/>
          </p:nvPr>
        </p:nvSpPr>
        <p:spPr>
          <a:xfrm>
            <a:off x="6087218" y="2850446"/>
            <a:ext cx="3056782" cy="1655702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55636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BU Bulleted Text 1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036146" y="1094981"/>
            <a:ext cx="4107853" cy="5173084"/>
          </a:xfrm>
          <a:solidFill>
            <a:schemeClr val="bg1">
              <a:lumMod val="8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0" y="6362700"/>
            <a:ext cx="9144000" cy="495300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2000" baseline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457199" y="1392239"/>
            <a:ext cx="4229101" cy="4805361"/>
          </a:xfrm>
        </p:spPr>
        <p:txBody>
          <a:bodyPr tIns="0"/>
          <a:lstStyle>
            <a:lvl1pPr marL="0" indent="0">
              <a:buNone/>
              <a:defRPr sz="2600">
                <a:solidFill>
                  <a:srgbClr val="B60225"/>
                </a:solidFill>
              </a:defRPr>
            </a:lvl1pPr>
            <a:lvl2pPr marL="228600" indent="-228600" algn="l">
              <a:buClr>
                <a:srgbClr val="B60225"/>
              </a:buClr>
              <a:buFont typeface="Arial"/>
              <a:buChar char="•"/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733763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hyperlink" Target="http://cci.emory.edu/cms" TargetMode="Externa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hyperlink" Target="http://cci.emory.edu/cms" TargetMode="Externa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image" Target="../media/image5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image" Target="../media/image5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4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image" Target="../media/image5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slideLayout" Target="../slideLayouts/slideLayout68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67.xml"/><Relationship Id="rId1" Type="http://schemas.openxmlformats.org/officeDocument/2006/relationships/slideLayout" Target="../slideLayouts/slideLayout66.xml"/><Relationship Id="rId6" Type="http://schemas.openxmlformats.org/officeDocument/2006/relationships/theme" Target="../theme/theme7.xml"/><Relationship Id="rId5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9.xml"/><Relationship Id="rId9" Type="http://schemas.openxmlformats.org/officeDocument/2006/relationships/image" Target="../media/image7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17404" y="152400"/>
            <a:ext cx="8763000" cy="779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Click to add title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7405" y="946942"/>
            <a:ext cx="8763000" cy="53425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Klicken Sie, um die Formate des Vorlagentextes zu bearbeiten</a:t>
            </a:r>
          </a:p>
          <a:p>
            <a:pPr lvl="1"/>
            <a:r>
              <a:rPr lang="de-DE" dirty="0"/>
              <a:t>Level 2</a:t>
            </a:r>
          </a:p>
          <a:p>
            <a:pPr lvl="2"/>
            <a:r>
              <a:rPr lang="de-DE" dirty="0"/>
              <a:t>Level 3</a:t>
            </a:r>
          </a:p>
          <a:p>
            <a:pPr lvl="3"/>
            <a:r>
              <a:rPr lang="de-DE" dirty="0"/>
              <a:t>Level 4</a:t>
            </a:r>
          </a:p>
        </p:txBody>
      </p:sp>
      <p:pic>
        <p:nvPicPr>
          <p:cNvPr id="9" name="Picture 7" descr="PPTbackground_Red.jpg"/>
          <p:cNvPicPr>
            <a:picLocks noChangeAspect="1"/>
          </p:cNvPicPr>
          <p:nvPr userDrawn="1"/>
        </p:nvPicPr>
        <p:blipFill>
          <a:blip r:embed="rId12"/>
          <a:srcRect b="97814"/>
          <a:stretch>
            <a:fillRect/>
          </a:stretch>
        </p:blipFill>
        <p:spPr bwMode="auto">
          <a:xfrm flipH="1">
            <a:off x="0" y="-11905"/>
            <a:ext cx="9144000" cy="14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36525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Rectangle 10"/>
          <p:cNvSpPr/>
          <p:nvPr userDrawn="1"/>
        </p:nvSpPr>
        <p:spPr>
          <a:xfrm>
            <a:off x="0" y="6289452"/>
            <a:ext cx="9144000" cy="579437"/>
          </a:xfrm>
          <a:prstGeom prst="rect">
            <a:avLst/>
          </a:prstGeom>
          <a:solidFill>
            <a:srgbClr val="B6022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322334"/>
            <a:ext cx="941771" cy="3316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transition/>
  <p:txStyles>
    <p:titleStyle>
      <a:lvl1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 b="1">
          <a:solidFill>
            <a:srgbClr val="003399"/>
          </a:solidFill>
          <a:latin typeface="Verdana" pitchFamily="34" charset="0"/>
          <a:ea typeface="+mj-ea"/>
          <a:cs typeface="+mj-cs"/>
        </a:defRPr>
      </a:lvl1pPr>
      <a:lvl2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</a:defRPr>
      </a:lvl2pPr>
      <a:lvl3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</a:defRPr>
      </a:lvl3pPr>
      <a:lvl4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</a:defRPr>
      </a:lvl4pPr>
      <a:lvl5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</a:defRPr>
      </a:lvl5pPr>
      <a:lvl6pPr marL="4572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6pPr>
      <a:lvl7pPr marL="9144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7pPr>
      <a:lvl8pPr marL="13716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8pPr>
      <a:lvl9pPr marL="18288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Verdana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Verdana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Verdana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Verdana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439738" y="0"/>
            <a:ext cx="8704262" cy="479425"/>
          </a:xfrm>
          <a:prstGeom prst="rect">
            <a:avLst/>
          </a:prstGeom>
          <a:solidFill>
            <a:srgbClr val="002878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defTabSz="457200"/>
            <a:endParaRPr lang="en-US" sz="1800" b="0">
              <a:solidFill>
                <a:srgbClr val="000000"/>
              </a:solidFill>
              <a:latin typeface="Arial" charset="0"/>
              <a:ea typeface="ＭＳ Ｐゴシック" pitchFamily="34" charset="-128"/>
              <a:cs typeface="+mn-cs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542925" y="515938"/>
            <a:ext cx="8553450" cy="779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Click to add title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571500" y="1295400"/>
            <a:ext cx="8505825" cy="5408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Formate des Vorlagentextes zu bearbeiten</a:t>
            </a:r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</p:txBody>
      </p:sp>
      <p:sp>
        <p:nvSpPr>
          <p:cNvPr id="343045" name="Text Box 5"/>
          <p:cNvSpPr txBox="1">
            <a:spLocks noChangeArrowheads="1"/>
          </p:cNvSpPr>
          <p:nvPr/>
        </p:nvSpPr>
        <p:spPr bwMode="gray">
          <a:xfrm rot="-5400000">
            <a:off x="-2982912" y="3435350"/>
            <a:ext cx="6405562" cy="439738"/>
          </a:xfrm>
          <a:prstGeom prst="rect">
            <a:avLst/>
          </a:prstGeom>
          <a:solidFill>
            <a:srgbClr val="D28E00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0" tIns="0" anchor="ctr"/>
          <a:lstStyle/>
          <a:p>
            <a:pPr algn="ctr" defTabSz="457200" eaLnBrk="0" hangingPunct="0">
              <a:lnSpc>
                <a:spcPts val="2400"/>
              </a:lnSpc>
            </a:pPr>
            <a:r>
              <a:rPr lang="de-DE" sz="1600" b="0">
                <a:solidFill>
                  <a:srgbClr val="000000"/>
                </a:solidFill>
                <a:latin typeface="Verdana" pitchFamily="34" charset="0"/>
                <a:ea typeface="ＭＳ Ｐゴシック" pitchFamily="34" charset="-128"/>
                <a:cs typeface="+mn-cs"/>
              </a:rPr>
              <a:t>                    </a:t>
            </a:r>
          </a:p>
        </p:txBody>
      </p:sp>
      <p:pic>
        <p:nvPicPr>
          <p:cNvPr id="1030" name="Picture 2" descr="Emory | Center for Comprehensive Informatics">
            <a:hlinkClick r:id="rId13" tooltip="Emory | Center for Comprehensive Informatics"/>
          </p:cNvPr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5087938" y="0"/>
            <a:ext cx="4056062" cy="42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/>
  <p:txStyles>
    <p:titleStyle>
      <a:lvl1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  <a:ea typeface="ＭＳ Ｐゴシック" charset="-128"/>
          <a:cs typeface="ＭＳ Ｐゴシック" charset="-128"/>
        </a:defRPr>
      </a:lvl1pPr>
      <a:lvl2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6pPr>
      <a:lvl7pPr marL="9144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7pPr>
      <a:lvl8pPr marL="13716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8pPr>
      <a:lvl9pPr marL="18288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Verdana" pitchFamily="34" charset="0"/>
          <a:ea typeface="ＭＳ Ｐゴシック" charset="-128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Verdana" pitchFamily="34" charset="0"/>
          <a:ea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Verdana" pitchFamily="34" charset="0"/>
          <a:ea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Verdana" pitchFamily="34" charset="0"/>
          <a:ea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439738" y="0"/>
            <a:ext cx="8704262" cy="479425"/>
          </a:xfrm>
          <a:prstGeom prst="rect">
            <a:avLst/>
          </a:prstGeom>
          <a:solidFill>
            <a:srgbClr val="002878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defTabSz="457200"/>
            <a:endParaRPr lang="en-US" sz="1800" b="0">
              <a:solidFill>
                <a:prstClr val="black"/>
              </a:solidFill>
              <a:latin typeface="Arial" pitchFamily="34" charset="0"/>
              <a:ea typeface="ＭＳ Ｐゴシック" pitchFamily="34" charset="-128"/>
              <a:cs typeface="+mn-cs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542925" y="515938"/>
            <a:ext cx="8553450" cy="779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Click to add title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571500" y="1295400"/>
            <a:ext cx="8505825" cy="5408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Formate des Vorlagentextes zu bearbeiten</a:t>
            </a:r>
          </a:p>
          <a:p>
            <a:pPr lvl="1"/>
            <a:r>
              <a:rPr lang="de-DE"/>
              <a:t>Level 2</a:t>
            </a:r>
          </a:p>
          <a:p>
            <a:pPr lvl="2"/>
            <a:r>
              <a:rPr lang="de-DE"/>
              <a:t>Level 3</a:t>
            </a:r>
          </a:p>
          <a:p>
            <a:pPr lvl="3"/>
            <a:r>
              <a:rPr lang="de-DE"/>
              <a:t>Level 4</a:t>
            </a:r>
          </a:p>
        </p:txBody>
      </p:sp>
      <p:sp>
        <p:nvSpPr>
          <p:cNvPr id="343045" name="Text Box 5"/>
          <p:cNvSpPr txBox="1">
            <a:spLocks noChangeArrowheads="1"/>
          </p:cNvSpPr>
          <p:nvPr/>
        </p:nvSpPr>
        <p:spPr bwMode="gray">
          <a:xfrm rot="-5400000">
            <a:off x="-2982912" y="3435350"/>
            <a:ext cx="6405562" cy="439738"/>
          </a:xfrm>
          <a:prstGeom prst="rect">
            <a:avLst/>
          </a:prstGeom>
          <a:solidFill>
            <a:srgbClr val="D28E00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0" tIns="0" anchor="ctr"/>
          <a:lstStyle/>
          <a:p>
            <a:pPr algn="ctr" defTabSz="457200" eaLnBrk="0" hangingPunct="0">
              <a:lnSpc>
                <a:spcPts val="2400"/>
              </a:lnSpc>
            </a:pPr>
            <a:endParaRPr sz="1800" b="0">
              <a:solidFill>
                <a:prstClr val="black"/>
              </a:solidFill>
              <a:latin typeface="Arial" pitchFamily="34" charset="0"/>
              <a:ea typeface="ＭＳ Ｐゴシック" pitchFamily="34" charset="-128"/>
              <a:cs typeface="+mn-cs"/>
            </a:endParaRPr>
          </a:p>
        </p:txBody>
      </p:sp>
      <p:pic>
        <p:nvPicPr>
          <p:cNvPr id="1030" name="Picture 2" descr="Emory | Center for Comprehensive Informatics">
            <a:hlinkClick r:id="rId13" tooltip="Emory | Center for Comprehensive Informatics"/>
          </p:cNvPr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5087938" y="0"/>
            <a:ext cx="4056062" cy="42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/>
  <p:hf hdr="0" ftr="0" dt="0"/>
  <p:txStyles>
    <p:titleStyle>
      <a:lvl1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  <a:ea typeface="ＭＳ Ｐゴシック" charset="-128"/>
          <a:cs typeface="ＭＳ Ｐゴシック" charset="-128"/>
        </a:defRPr>
      </a:lvl1pPr>
      <a:lvl2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Verdana" pitchFamily="34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6pPr>
      <a:lvl7pPr marL="9144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7pPr>
      <a:lvl8pPr marL="13716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8pPr>
      <a:lvl9pPr marL="1828800" algn="l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600">
          <a:solidFill>
            <a:srgbClr val="003399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Verdana" pitchFamily="34" charset="0"/>
          <a:ea typeface="ＭＳ Ｐゴシック" charset="-128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Verdana" pitchFamily="34" charset="0"/>
          <a:ea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Verdana" pitchFamily="34" charset="0"/>
          <a:ea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Verdana" pitchFamily="34" charset="0"/>
          <a:ea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rgbClr val="003399"/>
          </a:solidFill>
          <a:latin typeface="Siemens Sans" pitchFamily="2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76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963FCED-22F8-8442-93A2-C7D0192A517D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3/7/2022</a:t>
            </a:fld>
            <a:endParaRPr lang="en-US" b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649288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B6F15528-21DE-4FAA-801E-634DDDAF4B2B}" type="slidenum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b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3471"/>
            <a:ext cx="9144000" cy="9953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1981200" y="6324600"/>
            <a:ext cx="71628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6419850"/>
            <a:ext cx="1219200" cy="31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5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76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963FCED-22F8-8442-93A2-C7D0192A517D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3/7/2022</a:t>
            </a:fld>
            <a:endParaRPr lang="en-US" b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649288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B6F15528-21DE-4FAA-801E-634DDDAF4B2B}" type="slidenum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b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3471"/>
            <a:ext cx="9144000" cy="9953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1981200" y="6324600"/>
            <a:ext cx="71628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6419850"/>
            <a:ext cx="1219200" cy="31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43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76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963FCED-22F8-8442-93A2-C7D0192A517D}" type="datetime1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3/7/2022</a:t>
            </a:fld>
            <a:endParaRPr lang="en-US" b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649288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B6F15528-21DE-4FAA-801E-634DDDAF4B2B}" type="slidenum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b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3471"/>
            <a:ext cx="9144000" cy="9953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1981200" y="6324600"/>
            <a:ext cx="71628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6419850"/>
            <a:ext cx="1219200" cy="31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6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PPTbackground_Red.jpg"/>
          <p:cNvPicPr>
            <a:picLocks noChangeAspect="1"/>
          </p:cNvPicPr>
          <p:nvPr/>
        </p:nvPicPr>
        <p:blipFill>
          <a:blip r:embed="rId7"/>
          <a:srcRect b="97814"/>
          <a:stretch>
            <a:fillRect/>
          </a:stretch>
        </p:blipFill>
        <p:spPr bwMode="auto">
          <a:xfrm flipH="1">
            <a:off x="0" y="0"/>
            <a:ext cx="9144000" cy="14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36525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12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8788" y="1330325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124" name="Picture 4" descr="SBU horz_2clr_cmyk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295275"/>
            <a:ext cx="3619500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0" y="6278563"/>
            <a:ext cx="9144000" cy="579437"/>
          </a:xfrm>
          <a:prstGeom prst="rect">
            <a:avLst/>
          </a:prstGeom>
          <a:solidFill>
            <a:srgbClr val="B6022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082675"/>
            <a:ext cx="9144000" cy="1588"/>
          </a:xfrm>
          <a:prstGeom prst="line">
            <a:avLst/>
          </a:prstGeom>
          <a:ln w="12700">
            <a:solidFill>
              <a:srgbClr val="B6022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SUNY_CircleOnly_50blk.eps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292100"/>
            <a:ext cx="6477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34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</p:sldLayoutIdLst>
  <p:txStyles>
    <p:titleStyle>
      <a:lvl1pPr algn="r" defTabSz="457200" rtl="0" eaLnBrk="0" fontAlgn="base" hangingPunct="0">
        <a:spcBef>
          <a:spcPct val="0"/>
        </a:spcBef>
        <a:spcAft>
          <a:spcPct val="0"/>
        </a:spcAft>
        <a:defRPr sz="5400" kern="1200" baseline="6000">
          <a:solidFill>
            <a:schemeClr val="bg1"/>
          </a:solidFill>
          <a:latin typeface="Helvetica"/>
          <a:ea typeface="ＭＳ Ｐゴシック" pitchFamily="-112" charset="-128"/>
          <a:cs typeface="Helvetica"/>
        </a:defRPr>
      </a:lvl1pPr>
      <a:lvl2pPr algn="r" defTabSz="457200" rtl="0" eaLnBrk="0" fontAlgn="base" hangingPunct="0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2pPr>
      <a:lvl3pPr algn="r" defTabSz="457200" rtl="0" eaLnBrk="0" fontAlgn="base" hangingPunct="0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3pPr>
      <a:lvl4pPr algn="r" defTabSz="457200" rtl="0" eaLnBrk="0" fontAlgn="base" hangingPunct="0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4pPr>
      <a:lvl5pPr algn="r" defTabSz="457200" rtl="0" eaLnBrk="0" fontAlgn="base" hangingPunct="0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5pPr>
      <a:lvl6pPr marL="457200" algn="r" defTabSz="457200" rtl="0" fontAlgn="base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6pPr>
      <a:lvl7pPr marL="914400" algn="r" defTabSz="457200" rtl="0" fontAlgn="base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7pPr>
      <a:lvl8pPr marL="1371600" algn="r" defTabSz="457200" rtl="0" fontAlgn="base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8pPr>
      <a:lvl9pPr marL="1828800" algn="r" defTabSz="457200" rtl="0" fontAlgn="base">
        <a:spcBef>
          <a:spcPct val="0"/>
        </a:spcBef>
        <a:spcAft>
          <a:spcPct val="0"/>
        </a:spcAft>
        <a:defRPr sz="5400" baseline="6000">
          <a:solidFill>
            <a:schemeClr val="bg1"/>
          </a:solidFill>
          <a:latin typeface="Helvetica" pitchFamily="-112" charset="0"/>
          <a:ea typeface="ＭＳ Ｐゴシック" pitchFamily="-112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Helvetica"/>
          <a:ea typeface="ＭＳ Ｐゴシック" pitchFamily="-112" charset="-128"/>
          <a:cs typeface="Helvetica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Lucida Grande" charset="0"/>
        <a:buChar char="–"/>
        <a:defRPr sz="2800" kern="1200">
          <a:solidFill>
            <a:schemeClr val="tx1"/>
          </a:solidFill>
          <a:latin typeface="Helvetica"/>
          <a:ea typeface="ＭＳ Ｐゴシック" pitchFamily="-112" charset="-128"/>
          <a:cs typeface="Helvetica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Helvetica"/>
          <a:ea typeface="ＭＳ Ｐゴシック" pitchFamily="-112" charset="-128"/>
          <a:cs typeface="Helvetica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Helvetica"/>
          <a:ea typeface="ＭＳ Ｐゴシック" pitchFamily="-112" charset="-128"/>
          <a:cs typeface="Helvetica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Helvetica"/>
          <a:ea typeface="ＭＳ Ｐゴシック" pitchFamily="-112" charset="-128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l"/>
            <a:r>
              <a:rPr lang="en-US" dirty="0"/>
              <a:t> 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29D9D83-D148-4C00-A5D4-528EFDA1C339}"/>
              </a:ext>
            </a:extLst>
          </p:cNvPr>
          <p:cNvSpPr txBox="1"/>
          <p:nvPr/>
        </p:nvSpPr>
        <p:spPr>
          <a:xfrm>
            <a:off x="-76200" y="1447800"/>
            <a:ext cx="92964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4000" dirty="0">
              <a:latin typeface="Helvetica"/>
              <a:ea typeface="ＭＳ Ｐゴシック" pitchFamily="-112" charset="-128"/>
              <a:cs typeface="Helvetica"/>
            </a:endParaRPr>
          </a:p>
          <a:p>
            <a:pPr algn="ctr"/>
            <a:r>
              <a:rPr lang="en-US" altLang="zh-CN" sz="4000" dirty="0">
                <a:latin typeface="Helvetica"/>
                <a:ea typeface="ＭＳ Ｐゴシック" pitchFamily="-112" charset="-128"/>
                <a:cs typeface="Helvetica"/>
              </a:rPr>
              <a:t>Weekly Report</a:t>
            </a:r>
          </a:p>
          <a:p>
            <a:pPr algn="ctr"/>
            <a:endParaRPr lang="en-US" altLang="zh-CN" sz="3200" dirty="0">
              <a:latin typeface="Helvetica"/>
              <a:ea typeface="ＭＳ Ｐゴシック" pitchFamily="-112" charset="-128"/>
              <a:cs typeface="Helvetica"/>
            </a:endParaRPr>
          </a:p>
          <a:p>
            <a:pPr algn="ctr"/>
            <a:endParaRPr lang="en-US" altLang="zh-CN" sz="3200" dirty="0">
              <a:latin typeface="Helvetica"/>
              <a:ea typeface="ＭＳ Ｐゴシック" pitchFamily="-112" charset="-128"/>
              <a:cs typeface="Helvetica"/>
            </a:endParaRPr>
          </a:p>
          <a:p>
            <a:pPr algn="ctr"/>
            <a:r>
              <a:rPr lang="en-US" altLang="zh-CN" sz="2400" dirty="0" err="1">
                <a:latin typeface="Helvetica"/>
                <a:ea typeface="ＭＳ Ｐゴシック" pitchFamily="-112" charset="-128"/>
                <a:cs typeface="Helvetica"/>
              </a:rPr>
              <a:t>Wensheng</a:t>
            </a:r>
            <a:r>
              <a:rPr lang="en-US" altLang="zh-CN" sz="2400" dirty="0">
                <a:latin typeface="Helvetica"/>
                <a:ea typeface="ＭＳ Ｐゴシック" pitchFamily="-112" charset="-128"/>
                <a:cs typeface="Helvetica"/>
              </a:rPr>
              <a:t> Cheng</a:t>
            </a:r>
          </a:p>
          <a:p>
            <a:pPr algn="ctr"/>
            <a:r>
              <a:rPr lang="en-US" altLang="zh-CN" sz="2400" dirty="0">
                <a:latin typeface="Helvetica"/>
                <a:ea typeface="ＭＳ Ｐゴシック" pitchFamily="-112" charset="-128"/>
                <a:cs typeface="Helvetica"/>
              </a:rPr>
              <a:t>2022.2.21-3.7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8664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Before Scale Limitation </a:t>
            </a:r>
            <a:endParaRPr lang="zh-CN" altLang="en-US" dirty="0"/>
          </a:p>
        </p:txBody>
      </p:sp>
      <p:sp>
        <p:nvSpPr>
          <p:cNvPr id="4" name="内容占位符 8">
            <a:extLst>
              <a:ext uri="{FF2B5EF4-FFF2-40B4-BE49-F238E27FC236}">
                <a16:creationId xmlns:a16="http://schemas.microsoft.com/office/drawing/2014/main" id="{44922342-9DFF-4269-811C-D22CC1CDC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69" y="931863"/>
            <a:ext cx="8859921" cy="4859337"/>
          </a:xfrm>
        </p:spPr>
        <p:txBody>
          <a:bodyPr/>
          <a:lstStyle/>
          <a:p>
            <a:r>
              <a:rPr lang="en-US" altLang="zh-CN" sz="2000" dirty="0"/>
              <a:t>RPN proposals before scale limitation (</a:t>
            </a:r>
            <a:r>
              <a:rPr lang="en-US" altLang="zh-CN" sz="2000" dirty="0" err="1"/>
              <a:t>rpn_proposal</a:t>
            </a:r>
            <a:r>
              <a:rPr lang="en-US" altLang="zh-CN" sz="2000" dirty="0"/>
              <a:t>\ori_standard_nms_th_07).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66E1F67-214B-4229-B4C6-1F679FCDB9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752600"/>
            <a:ext cx="7543800" cy="424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874628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After Scale Limitation </a:t>
            </a:r>
            <a:endParaRPr lang="zh-CN" altLang="en-US" dirty="0"/>
          </a:p>
        </p:txBody>
      </p:sp>
      <p:sp>
        <p:nvSpPr>
          <p:cNvPr id="4" name="内容占位符 8">
            <a:extLst>
              <a:ext uri="{FF2B5EF4-FFF2-40B4-BE49-F238E27FC236}">
                <a16:creationId xmlns:a16="http://schemas.microsoft.com/office/drawing/2014/main" id="{44922342-9DFF-4269-811C-D22CC1CDC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69" y="931863"/>
            <a:ext cx="9147731" cy="4859337"/>
          </a:xfrm>
        </p:spPr>
        <p:txBody>
          <a:bodyPr/>
          <a:lstStyle/>
          <a:p>
            <a:r>
              <a:rPr lang="en-US" altLang="zh-CN" sz="2000" dirty="0"/>
              <a:t>RPN proposals after scale limitation (</a:t>
            </a:r>
            <a:r>
              <a:rPr lang="en-US" altLang="zh-CN" sz="2000" dirty="0" err="1"/>
              <a:t>rpn_proposal</a:t>
            </a:r>
            <a:r>
              <a:rPr lang="en-US" altLang="zh-CN" sz="2000" dirty="0"/>
              <a:t>\</a:t>
            </a:r>
            <a:r>
              <a:rPr lang="en-US" altLang="zh-CN" sz="2000" dirty="0" err="1"/>
              <a:t>post_process</a:t>
            </a:r>
            <a:r>
              <a:rPr lang="en-US" altLang="zh-CN" sz="2000" dirty="0"/>
              <a:t>\from_stand_nms_th_07\scale_00_40\</a:t>
            </a:r>
            <a:r>
              <a:rPr lang="en-US" altLang="zh-CN" sz="2000" dirty="0" err="1"/>
              <a:t>no_post_process</a:t>
            </a:r>
            <a:r>
              <a:rPr lang="en-US" altLang="zh-CN" sz="2000" dirty="0"/>
              <a:t>).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94CACD1-7090-4A04-9852-E15772EDAC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981200"/>
            <a:ext cx="7239000" cy="407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820003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</a:t>
            </a:r>
            <a:r>
              <a:rPr lang="en-US" altLang="zh-CN" dirty="0" err="1"/>
              <a:t>Featmap</a:t>
            </a:r>
            <a:r>
              <a:rPr lang="en-US" altLang="zh-CN" dirty="0"/>
              <a:t> Similarity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内容占位符 8">
                <a:extLst>
                  <a:ext uri="{FF2B5EF4-FFF2-40B4-BE49-F238E27FC236}">
                    <a16:creationId xmlns:a16="http://schemas.microsoft.com/office/drawing/2014/main" id="{44922342-9DFF-4269-811C-D22CC1CDCD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48669" y="931863"/>
                <a:ext cx="8461931" cy="4859337"/>
              </a:xfrm>
            </p:spPr>
            <p:txBody>
              <a:bodyPr/>
              <a:lstStyle/>
              <a:p>
                <a:r>
                  <a:rPr lang="en-US" altLang="zh-CN" sz="2000" dirty="0"/>
                  <a:t>RPN proposals after scale limitation and the scores are based on </a:t>
                </a:r>
                <a:r>
                  <a:rPr lang="en-US" altLang="zh-CN" sz="2000" dirty="0" err="1"/>
                  <a:t>featmap</a:t>
                </a:r>
                <a:r>
                  <a:rPr lang="en-US" altLang="zh-CN" sz="2000" dirty="0"/>
                  <a:t> similarity. Specifically,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 b="0" i="0" smtClean="0">
                        <a:latin typeface="Cambria Math" panose="02040503050406030204" pitchFamily="18" charset="0"/>
                      </a:rPr>
                      <m:t>S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=1−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altLang="zh-CN" sz="2000" dirty="0"/>
                  <a:t>. </a:t>
                </a:r>
                <a14:m>
                  <m:oMath xmlns:m="http://schemas.openxmlformats.org/officeDocument/2006/math">
                    <m:r>
                      <a:rPr lang="en-US" altLang="zh-CN" sz="2000" b="0" i="1" dirty="0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altLang="zh-CN" sz="2000" dirty="0"/>
                  <a:t> is the </a:t>
                </a:r>
                <a:r>
                  <a:rPr lang="en-US" altLang="zh-CN" sz="2000" dirty="0" err="1"/>
                  <a:t>Euclidien</a:t>
                </a:r>
                <a:r>
                  <a:rPr lang="en-US" altLang="zh-CN" sz="2000" dirty="0"/>
                  <a:t> distance between feature vector of box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altLang="zh-CN" sz="2000" dirty="0"/>
                  <a:t> and template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altLang="zh-CN" sz="2000" dirty="0"/>
                  <a:t>, and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altLang="zh-CN" sz="2000" dirty="0"/>
                  <a:t> is normalization to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[0,1]</m:t>
                    </m:r>
                  </m:oMath>
                </a14:m>
                <a:r>
                  <a:rPr lang="en-US" altLang="zh-CN" sz="2000" dirty="0"/>
                  <a:t>.</a:t>
                </a:r>
              </a:p>
              <a:p>
                <a:r>
                  <a:rPr lang="en-US" altLang="zh-CN" sz="2000" dirty="0"/>
                  <a:t>I use result after scale limitation and with box confidence&gt;=0.5. Box confidence is mainly to reduce the box number sent to next stage.</a:t>
                </a:r>
              </a:p>
              <a:p>
                <a:r>
                  <a:rPr lang="en-US" altLang="zh-CN" sz="2000" dirty="0"/>
                  <a:t>File path: </a:t>
                </a:r>
                <a:r>
                  <a:rPr lang="en-US" altLang="zh-CN" sz="2000" dirty="0" err="1"/>
                  <a:t>from_box_featmap</a:t>
                </a:r>
                <a:r>
                  <a:rPr lang="en-US" altLang="zh-CN" sz="2000" dirty="0"/>
                  <a:t>\</a:t>
                </a:r>
                <a:r>
                  <a:rPr lang="en-US" altLang="zh-CN" sz="2000" dirty="0" err="1"/>
                  <a:t>rpn_proposal</a:t>
                </a:r>
                <a:r>
                  <a:rPr lang="en-US" altLang="zh-CN" sz="2000" dirty="0"/>
                  <a:t>\</a:t>
                </a:r>
                <a:r>
                  <a:rPr lang="en-US" altLang="zh-CN" sz="2000" dirty="0" err="1"/>
                  <a:t>post_process</a:t>
                </a:r>
                <a:r>
                  <a:rPr lang="en-US" altLang="zh-CN" sz="2000" dirty="0"/>
                  <a:t>\from_stand_nms_th_07\scale_00_40\</a:t>
                </a:r>
                <a:r>
                  <a:rPr lang="en-US" altLang="zh-CN" sz="2000" dirty="0" err="1"/>
                  <a:t>post_process</a:t>
                </a:r>
                <a:r>
                  <a:rPr lang="en-US" altLang="zh-CN" sz="2000" dirty="0"/>
                  <a:t>\conf_th_05\</a:t>
                </a:r>
                <a:r>
                  <a:rPr lang="en-US" altLang="zh-CN" sz="2000" dirty="0" err="1"/>
                  <a:t>box_featmap_post_process</a:t>
                </a:r>
                <a:r>
                  <a:rPr lang="en-US" altLang="zh-CN" sz="2000" dirty="0"/>
                  <a:t>\conf_th_01_inst_th_05.</a:t>
                </a:r>
              </a:p>
            </p:txBody>
          </p:sp>
        </mc:Choice>
        <mc:Fallback>
          <p:sp>
            <p:nvSpPr>
              <p:cNvPr id="4" name="内容占位符 8">
                <a:extLst>
                  <a:ext uri="{FF2B5EF4-FFF2-40B4-BE49-F238E27FC236}">
                    <a16:creationId xmlns:a16="http://schemas.microsoft.com/office/drawing/2014/main" id="{44922342-9DFF-4269-811C-D22CC1CDCD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8669" y="931863"/>
                <a:ext cx="8461931" cy="4859337"/>
              </a:xfrm>
              <a:blipFill>
                <a:blip r:embed="rId2"/>
                <a:stretch>
                  <a:fillRect l="-1872" t="-1757" r="-5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6946131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</a:t>
            </a:r>
            <a:r>
              <a:rPr lang="en-US" altLang="zh-CN" dirty="0" err="1"/>
              <a:t>Featmap</a:t>
            </a:r>
            <a:r>
              <a:rPr lang="en-US" altLang="zh-CN" dirty="0"/>
              <a:t> Similarity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0960DFB-7AAF-4081-829F-CB1A2991A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94" y="922895"/>
            <a:ext cx="8763000" cy="492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386126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</a:t>
            </a:r>
            <a:r>
              <a:rPr lang="en-US" altLang="zh-CN" dirty="0" err="1"/>
              <a:t>Featmap</a:t>
            </a:r>
            <a:r>
              <a:rPr lang="en-US" altLang="zh-CN" dirty="0"/>
              <a:t> Similarity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4E144B4-2589-4E1F-9D82-D184D875E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90600"/>
            <a:ext cx="9008589" cy="506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89018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</a:t>
            </a:r>
            <a:r>
              <a:rPr lang="en-US" altLang="zh-CN" dirty="0" err="1"/>
              <a:t>Featmap</a:t>
            </a:r>
            <a:r>
              <a:rPr lang="en-US" altLang="zh-CN" dirty="0"/>
              <a:t> Similarity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618DE2B-047A-4C3B-B786-7F5DB7C66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90600"/>
            <a:ext cx="9008589" cy="506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222369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</a:t>
            </a:r>
            <a:r>
              <a:rPr lang="en-US" altLang="zh-CN" dirty="0" err="1"/>
              <a:t>Featmap</a:t>
            </a:r>
            <a:r>
              <a:rPr lang="en-US" altLang="zh-CN" dirty="0"/>
              <a:t> Similarity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79A0A22-A907-41CB-A080-F3297605D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94" y="990600"/>
            <a:ext cx="8839200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738451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</a:t>
            </a:r>
            <a:r>
              <a:rPr lang="en-US" altLang="zh-CN" dirty="0" err="1"/>
              <a:t>Featmap</a:t>
            </a:r>
            <a:r>
              <a:rPr lang="en-US" altLang="zh-CN" dirty="0"/>
              <a:t> Similarity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867FA12-5E0C-4394-9F73-F79FD24F1A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94" y="990600"/>
            <a:ext cx="8839200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347323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</a:t>
            </a:r>
            <a:r>
              <a:rPr lang="en-US" altLang="zh-CN" dirty="0" err="1"/>
              <a:t>Featmap</a:t>
            </a:r>
            <a:r>
              <a:rPr lang="en-US" altLang="zh-CN" dirty="0"/>
              <a:t> Similarity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E8077A-9532-4962-A87A-20E8D2D50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89" y="990600"/>
            <a:ext cx="8839200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930082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</a:t>
            </a:r>
            <a:r>
              <a:rPr lang="en-US" altLang="zh-CN" dirty="0" err="1"/>
              <a:t>Featmap</a:t>
            </a:r>
            <a:r>
              <a:rPr lang="en-US" altLang="zh-CN" dirty="0"/>
              <a:t> Similarity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2CBBEA5-54DA-46E1-A741-B06D9CDA92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5" y="887269"/>
            <a:ext cx="9008589" cy="506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9586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Last discussion</a:t>
            </a:r>
            <a:endParaRPr lang="zh-CN" altLang="en-US" dirty="0"/>
          </a:p>
        </p:txBody>
      </p:sp>
      <p:sp>
        <p:nvSpPr>
          <p:cNvPr id="6" name="内容占位符 8">
            <a:extLst>
              <a:ext uri="{FF2B5EF4-FFF2-40B4-BE49-F238E27FC236}">
                <a16:creationId xmlns:a16="http://schemas.microsoft.com/office/drawing/2014/main" id="{E75DAD2D-63E4-409D-B26B-8429F4C65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69" y="931863"/>
            <a:ext cx="8859921" cy="5164137"/>
          </a:xfrm>
        </p:spPr>
        <p:txBody>
          <a:bodyPr/>
          <a:lstStyle/>
          <a:p>
            <a:r>
              <a:rPr lang="en-US" altLang="zh-CN" sz="2000" dirty="0"/>
              <a:t>No use QG-RPN(baseline), try to combine RPN(coco) with correlation based heatmap. RPN extracts objects, and heatmap chooses those similar with the template.</a:t>
            </a:r>
          </a:p>
          <a:p>
            <a:endParaRPr lang="en-US" altLang="zh-CN" sz="2000" dirty="0"/>
          </a:p>
          <a:p>
            <a:r>
              <a:rPr lang="en-US" altLang="zh-CN" sz="2000" dirty="0"/>
              <a:t>Can RPN(coco) extract all target objects?</a:t>
            </a:r>
          </a:p>
          <a:p>
            <a:r>
              <a:rPr lang="en-US" altLang="zh-CN" sz="2000" dirty="0"/>
              <a:t>Conclusion: basically yes, it can find target objects which QG-RPN(baseline) cannot find, but many FP are introduced.</a:t>
            </a:r>
          </a:p>
          <a:p>
            <a:endParaRPr lang="en-US" altLang="zh-CN" sz="2000" dirty="0"/>
          </a:p>
          <a:p>
            <a:r>
              <a:rPr lang="en-US" altLang="zh-CN" sz="2000" dirty="0"/>
              <a:t>How to combine RPN with heatmap?</a:t>
            </a:r>
          </a:p>
          <a:p>
            <a:r>
              <a:rPr lang="en-US" altLang="zh-CN" sz="2000" dirty="0"/>
              <a:t>Ans: multiply the heatmap with the </a:t>
            </a:r>
            <a:r>
              <a:rPr lang="en-US" altLang="zh-CN" sz="2000" dirty="0" err="1"/>
              <a:t>cls_score</a:t>
            </a:r>
            <a:r>
              <a:rPr lang="en-US" altLang="zh-CN" sz="2000" dirty="0"/>
              <a:t> of RPN output, and scale limitation can also be used.</a:t>
            </a:r>
          </a:p>
          <a:p>
            <a:r>
              <a:rPr lang="en-US" altLang="zh-CN" sz="2000" dirty="0"/>
              <a:t>Conclusion: it could remove some FP, but current heatmap itself is not good enough, so the process still needs improvement.</a:t>
            </a:r>
          </a:p>
        </p:txBody>
      </p:sp>
    </p:spTree>
    <p:extLst>
      <p:ext uri="{BB962C8B-B14F-4D97-AF65-F5344CB8AC3E}">
        <p14:creationId xmlns:p14="http://schemas.microsoft.com/office/powerpoint/2010/main" val="2983593585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B27140F-0B33-4257-8F68-E50E9105F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169332"/>
            <a:ext cx="8932389" cy="717937"/>
          </a:xfrm>
        </p:spPr>
        <p:txBody>
          <a:bodyPr/>
          <a:lstStyle/>
          <a:p>
            <a:r>
              <a:rPr lang="en-US" altLang="zh-CN" dirty="0"/>
              <a:t>End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1DF72CB-8094-4B85-81E3-71D721899453}"/>
              </a:ext>
            </a:extLst>
          </p:cNvPr>
          <p:cNvSpPr txBox="1"/>
          <p:nvPr/>
        </p:nvSpPr>
        <p:spPr>
          <a:xfrm>
            <a:off x="2515877" y="2590800"/>
            <a:ext cx="40530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/>
              <a:t>End and Thanks!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563045283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This week</a:t>
            </a:r>
            <a:endParaRPr lang="zh-CN" altLang="en-US" dirty="0"/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E6A44A0C-C970-4C38-A867-7CB681F8A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69" y="931863"/>
            <a:ext cx="8859921" cy="5164137"/>
          </a:xfrm>
        </p:spPr>
        <p:txBody>
          <a:bodyPr/>
          <a:lstStyle/>
          <a:p>
            <a:r>
              <a:rPr lang="en-US" altLang="zh-CN" sz="2000" dirty="0"/>
              <a:t>No use heatmap in RPN process, since it’s not precise enough. Use it in the RPN stage would miss TPs. We can use template appearance feature after RPN stage.</a:t>
            </a:r>
          </a:p>
          <a:p>
            <a:endParaRPr lang="en-US" altLang="zh-CN" sz="2000" dirty="0"/>
          </a:p>
          <a:p>
            <a:r>
              <a:rPr lang="en-US" altLang="zh-CN" sz="2000" dirty="0"/>
              <a:t>How is the effect of scale limitation?</a:t>
            </a:r>
          </a:p>
          <a:p>
            <a:r>
              <a:rPr lang="en-US" altLang="zh-CN" sz="2000" dirty="0"/>
              <a:t>Conclusion: necessary, it can effectively remove objects much larger than our template.</a:t>
            </a:r>
          </a:p>
          <a:p>
            <a:endParaRPr lang="en-US" altLang="zh-CN" sz="2000" dirty="0"/>
          </a:p>
          <a:p>
            <a:r>
              <a:rPr lang="en-US" altLang="zh-CN" sz="2000" dirty="0"/>
              <a:t>How is the feature discriminative ability of RPN model(COCO)?</a:t>
            </a:r>
          </a:p>
          <a:p>
            <a:r>
              <a:rPr lang="en-US" altLang="zh-CN" sz="2000" dirty="0"/>
              <a:t>Conclusion: not very good, for complex scenes with many foreground objects, the similarity between some FPs and the template could be higher than that between TP and the template.</a:t>
            </a:r>
          </a:p>
          <a:p>
            <a:r>
              <a:rPr lang="en-US" altLang="zh-CN" sz="2000" dirty="0"/>
              <a:t>Thought: try to use ImageNet classification model to extract feature.</a:t>
            </a:r>
          </a:p>
        </p:txBody>
      </p:sp>
    </p:spTree>
    <p:extLst>
      <p:ext uri="{BB962C8B-B14F-4D97-AF65-F5344CB8AC3E}">
        <p14:creationId xmlns:p14="http://schemas.microsoft.com/office/powerpoint/2010/main" val="252336711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Pipeline</a:t>
            </a:r>
            <a:endParaRPr lang="zh-CN" altLang="en-US" dirty="0"/>
          </a:p>
        </p:txBody>
      </p:sp>
      <p:sp>
        <p:nvSpPr>
          <p:cNvPr id="14" name="立方体 13">
            <a:extLst>
              <a:ext uri="{FF2B5EF4-FFF2-40B4-BE49-F238E27FC236}">
                <a16:creationId xmlns:a16="http://schemas.microsoft.com/office/drawing/2014/main" id="{738440A4-EFFA-4A9C-B6B3-0929226882CC}"/>
              </a:ext>
            </a:extLst>
          </p:cNvPr>
          <p:cNvSpPr/>
          <p:nvPr/>
        </p:nvSpPr>
        <p:spPr bwMode="auto">
          <a:xfrm rot="16200000" flipV="1">
            <a:off x="1039573" y="1731371"/>
            <a:ext cx="444500" cy="1062182"/>
          </a:xfrm>
          <a:prstGeom prst="cube">
            <a:avLst>
              <a:gd name="adj" fmla="val 71931"/>
            </a:avLst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19" name="立方体 18">
            <a:extLst>
              <a:ext uri="{FF2B5EF4-FFF2-40B4-BE49-F238E27FC236}">
                <a16:creationId xmlns:a16="http://schemas.microsoft.com/office/drawing/2014/main" id="{40E2EF0B-097E-4CAA-A14B-B8F071826DEE}"/>
              </a:ext>
            </a:extLst>
          </p:cNvPr>
          <p:cNvSpPr/>
          <p:nvPr/>
        </p:nvSpPr>
        <p:spPr bwMode="auto">
          <a:xfrm rot="16200000" flipV="1">
            <a:off x="1191821" y="1210764"/>
            <a:ext cx="311149" cy="646545"/>
          </a:xfrm>
          <a:prstGeom prst="cube">
            <a:avLst>
              <a:gd name="adj" fmla="val 71931"/>
            </a:avLst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20" name="立方体 19">
            <a:extLst>
              <a:ext uri="{FF2B5EF4-FFF2-40B4-BE49-F238E27FC236}">
                <a16:creationId xmlns:a16="http://schemas.microsoft.com/office/drawing/2014/main" id="{3BB63D5C-77AC-4385-9A9B-B651D910DB4C}"/>
              </a:ext>
            </a:extLst>
          </p:cNvPr>
          <p:cNvSpPr/>
          <p:nvPr/>
        </p:nvSpPr>
        <p:spPr bwMode="auto">
          <a:xfrm rot="16200000" flipV="1">
            <a:off x="894739" y="2347254"/>
            <a:ext cx="533400" cy="1524000"/>
          </a:xfrm>
          <a:prstGeom prst="cube">
            <a:avLst>
              <a:gd name="adj" fmla="val 71931"/>
            </a:avLst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36" name="立方体 35">
            <a:extLst>
              <a:ext uri="{FF2B5EF4-FFF2-40B4-BE49-F238E27FC236}">
                <a16:creationId xmlns:a16="http://schemas.microsoft.com/office/drawing/2014/main" id="{1B86238E-423E-4937-82BF-891934C4385C}"/>
              </a:ext>
            </a:extLst>
          </p:cNvPr>
          <p:cNvSpPr/>
          <p:nvPr/>
        </p:nvSpPr>
        <p:spPr bwMode="auto">
          <a:xfrm rot="16200000" flipV="1">
            <a:off x="2894838" y="1945408"/>
            <a:ext cx="444500" cy="1062182"/>
          </a:xfrm>
          <a:prstGeom prst="cube">
            <a:avLst>
              <a:gd name="adj" fmla="val 71931"/>
            </a:avLst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37" name="立方体 36">
            <a:extLst>
              <a:ext uri="{FF2B5EF4-FFF2-40B4-BE49-F238E27FC236}">
                <a16:creationId xmlns:a16="http://schemas.microsoft.com/office/drawing/2014/main" id="{B16396F2-78A5-4394-8521-E05560AC1D79}"/>
              </a:ext>
            </a:extLst>
          </p:cNvPr>
          <p:cNvSpPr/>
          <p:nvPr/>
        </p:nvSpPr>
        <p:spPr bwMode="auto">
          <a:xfrm rot="16200000" flipV="1">
            <a:off x="3027082" y="1449863"/>
            <a:ext cx="311149" cy="646545"/>
          </a:xfrm>
          <a:prstGeom prst="cube">
            <a:avLst>
              <a:gd name="adj" fmla="val 71931"/>
            </a:avLst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38" name="立方体 37">
            <a:extLst>
              <a:ext uri="{FF2B5EF4-FFF2-40B4-BE49-F238E27FC236}">
                <a16:creationId xmlns:a16="http://schemas.microsoft.com/office/drawing/2014/main" id="{07BC3013-BA90-4E4A-A49F-1C5A7ABC6B74}"/>
              </a:ext>
            </a:extLst>
          </p:cNvPr>
          <p:cNvSpPr/>
          <p:nvPr/>
        </p:nvSpPr>
        <p:spPr bwMode="auto">
          <a:xfrm rot="16200000" flipV="1">
            <a:off x="2705423" y="2543377"/>
            <a:ext cx="533400" cy="1524000"/>
          </a:xfrm>
          <a:prstGeom prst="cube">
            <a:avLst>
              <a:gd name="adj" fmla="val 71931"/>
            </a:avLst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40" name="箭头: 右 39">
            <a:extLst>
              <a:ext uri="{FF2B5EF4-FFF2-40B4-BE49-F238E27FC236}">
                <a16:creationId xmlns:a16="http://schemas.microsoft.com/office/drawing/2014/main" id="{3DAB99D0-924D-4908-9344-A8DDC957567E}"/>
              </a:ext>
            </a:extLst>
          </p:cNvPr>
          <p:cNvSpPr/>
          <p:nvPr/>
        </p:nvSpPr>
        <p:spPr bwMode="auto">
          <a:xfrm>
            <a:off x="2057400" y="2043833"/>
            <a:ext cx="948997" cy="115557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41" name="箭头: 右 40">
            <a:extLst>
              <a:ext uri="{FF2B5EF4-FFF2-40B4-BE49-F238E27FC236}">
                <a16:creationId xmlns:a16="http://schemas.microsoft.com/office/drawing/2014/main" id="{BE16EE66-9D2A-435A-9384-8913E52AB368}"/>
              </a:ext>
            </a:extLst>
          </p:cNvPr>
          <p:cNvSpPr/>
          <p:nvPr/>
        </p:nvSpPr>
        <p:spPr bwMode="auto">
          <a:xfrm>
            <a:off x="2057401" y="2826845"/>
            <a:ext cx="962280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43" name="箭头: 右 42">
            <a:extLst>
              <a:ext uri="{FF2B5EF4-FFF2-40B4-BE49-F238E27FC236}">
                <a16:creationId xmlns:a16="http://schemas.microsoft.com/office/drawing/2014/main" id="{491C88C5-2017-42AB-BD26-B4AD7FFEF117}"/>
              </a:ext>
            </a:extLst>
          </p:cNvPr>
          <p:cNvSpPr/>
          <p:nvPr/>
        </p:nvSpPr>
        <p:spPr bwMode="auto">
          <a:xfrm rot="5400000">
            <a:off x="3081023" y="2066699"/>
            <a:ext cx="253957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44" name="箭头: 右 43">
            <a:extLst>
              <a:ext uri="{FF2B5EF4-FFF2-40B4-BE49-F238E27FC236}">
                <a16:creationId xmlns:a16="http://schemas.microsoft.com/office/drawing/2014/main" id="{BB56BEB0-3E86-4761-81F4-4BA6EC113035}"/>
              </a:ext>
            </a:extLst>
          </p:cNvPr>
          <p:cNvSpPr/>
          <p:nvPr/>
        </p:nvSpPr>
        <p:spPr bwMode="auto">
          <a:xfrm rot="5400000">
            <a:off x="3075433" y="2833164"/>
            <a:ext cx="253957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45" name="箭头: 直角上 44">
            <a:extLst>
              <a:ext uri="{FF2B5EF4-FFF2-40B4-BE49-F238E27FC236}">
                <a16:creationId xmlns:a16="http://schemas.microsoft.com/office/drawing/2014/main" id="{2CFD42B9-7525-49AD-8C98-E771915CBCD6}"/>
              </a:ext>
            </a:extLst>
          </p:cNvPr>
          <p:cNvSpPr/>
          <p:nvPr/>
        </p:nvSpPr>
        <p:spPr bwMode="auto">
          <a:xfrm rot="10800000" flipH="1">
            <a:off x="2079200" y="1376378"/>
            <a:ext cx="1180812" cy="228002"/>
          </a:xfrm>
          <a:prstGeom prst="bentUp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08306E82-E31E-4A19-B92F-BC2116CF62AE}"/>
              </a:ext>
            </a:extLst>
          </p:cNvPr>
          <p:cNvSpPr/>
          <p:nvPr/>
        </p:nvSpPr>
        <p:spPr bwMode="auto">
          <a:xfrm>
            <a:off x="5262187" y="1928711"/>
            <a:ext cx="1214813" cy="322568"/>
          </a:xfrm>
          <a:prstGeom prst="roundRect">
            <a:avLst/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iemens Sans Black" pitchFamily="2" charset="0"/>
              </a:rPr>
              <a:t>Classification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47" name="箭头: 右 46">
            <a:extLst>
              <a:ext uri="{FF2B5EF4-FFF2-40B4-BE49-F238E27FC236}">
                <a16:creationId xmlns:a16="http://schemas.microsoft.com/office/drawing/2014/main" id="{AA9CF215-6F2D-472C-B952-7FE2DC4E297B}"/>
              </a:ext>
            </a:extLst>
          </p:cNvPr>
          <p:cNvSpPr/>
          <p:nvPr/>
        </p:nvSpPr>
        <p:spPr bwMode="auto">
          <a:xfrm rot="16200000">
            <a:off x="1136997" y="2599988"/>
            <a:ext cx="253957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48" name="箭头: 右 47">
            <a:extLst>
              <a:ext uri="{FF2B5EF4-FFF2-40B4-BE49-F238E27FC236}">
                <a16:creationId xmlns:a16="http://schemas.microsoft.com/office/drawing/2014/main" id="{24749DF9-72A3-48C7-8289-86DED8FA2BAB}"/>
              </a:ext>
            </a:extLst>
          </p:cNvPr>
          <p:cNvSpPr/>
          <p:nvPr/>
        </p:nvSpPr>
        <p:spPr bwMode="auto">
          <a:xfrm rot="16200000">
            <a:off x="1136997" y="1812741"/>
            <a:ext cx="253957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49" name="箭头: 右 48">
            <a:extLst>
              <a:ext uri="{FF2B5EF4-FFF2-40B4-BE49-F238E27FC236}">
                <a16:creationId xmlns:a16="http://schemas.microsoft.com/office/drawing/2014/main" id="{D8AEC633-4212-4D2A-8986-DA03E47CFD5B}"/>
              </a:ext>
            </a:extLst>
          </p:cNvPr>
          <p:cNvSpPr/>
          <p:nvPr/>
        </p:nvSpPr>
        <p:spPr bwMode="auto">
          <a:xfrm rot="16200000">
            <a:off x="993124" y="3725109"/>
            <a:ext cx="537396" cy="113048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C0C4CFBF-F098-4806-B32A-327542A53F68}"/>
              </a:ext>
            </a:extLst>
          </p:cNvPr>
          <p:cNvSpPr/>
          <p:nvPr/>
        </p:nvSpPr>
        <p:spPr bwMode="auto">
          <a:xfrm>
            <a:off x="5262187" y="2421762"/>
            <a:ext cx="1214813" cy="322568"/>
          </a:xfrm>
          <a:prstGeom prst="roundRect">
            <a:avLst/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iemens Sans Black" pitchFamily="2" charset="0"/>
              </a:rPr>
              <a:t>Regression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52" name="立方体 51">
            <a:extLst>
              <a:ext uri="{FF2B5EF4-FFF2-40B4-BE49-F238E27FC236}">
                <a16:creationId xmlns:a16="http://schemas.microsoft.com/office/drawing/2014/main" id="{C8C524C5-40EB-4F4E-AF68-7EC01B3C3285}"/>
              </a:ext>
            </a:extLst>
          </p:cNvPr>
          <p:cNvSpPr/>
          <p:nvPr/>
        </p:nvSpPr>
        <p:spPr bwMode="auto">
          <a:xfrm rot="16200000" flipV="1">
            <a:off x="4354363" y="2051762"/>
            <a:ext cx="311149" cy="646545"/>
          </a:xfrm>
          <a:prstGeom prst="cube">
            <a:avLst>
              <a:gd name="adj" fmla="val 71931"/>
            </a:avLst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54" name="箭头: 右 53">
            <a:extLst>
              <a:ext uri="{FF2B5EF4-FFF2-40B4-BE49-F238E27FC236}">
                <a16:creationId xmlns:a16="http://schemas.microsoft.com/office/drawing/2014/main" id="{0402FD28-A1AD-4F8E-BA0A-93B8A8885675}"/>
              </a:ext>
            </a:extLst>
          </p:cNvPr>
          <p:cNvSpPr/>
          <p:nvPr/>
        </p:nvSpPr>
        <p:spPr bwMode="auto">
          <a:xfrm>
            <a:off x="3775673" y="2287979"/>
            <a:ext cx="324042" cy="133783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56" name="箭头: 右 55">
            <a:extLst>
              <a:ext uri="{FF2B5EF4-FFF2-40B4-BE49-F238E27FC236}">
                <a16:creationId xmlns:a16="http://schemas.microsoft.com/office/drawing/2014/main" id="{AEBB7B77-8238-4224-A212-88B2A9BECAAD}"/>
              </a:ext>
            </a:extLst>
          </p:cNvPr>
          <p:cNvSpPr/>
          <p:nvPr/>
        </p:nvSpPr>
        <p:spPr bwMode="auto">
          <a:xfrm rot="2109858">
            <a:off x="3766613" y="1903745"/>
            <a:ext cx="385452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57" name="箭头: 右 56">
            <a:extLst>
              <a:ext uri="{FF2B5EF4-FFF2-40B4-BE49-F238E27FC236}">
                <a16:creationId xmlns:a16="http://schemas.microsoft.com/office/drawing/2014/main" id="{9F3D6E6A-5160-4492-9547-48584600BAD2}"/>
              </a:ext>
            </a:extLst>
          </p:cNvPr>
          <p:cNvSpPr/>
          <p:nvPr/>
        </p:nvSpPr>
        <p:spPr bwMode="auto">
          <a:xfrm rot="19485658">
            <a:off x="3766263" y="2726199"/>
            <a:ext cx="385452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58" name="箭头: 右 57">
            <a:extLst>
              <a:ext uri="{FF2B5EF4-FFF2-40B4-BE49-F238E27FC236}">
                <a16:creationId xmlns:a16="http://schemas.microsoft.com/office/drawing/2014/main" id="{E9867E38-687E-4AA6-8A96-1FC67F042B53}"/>
              </a:ext>
            </a:extLst>
          </p:cNvPr>
          <p:cNvSpPr/>
          <p:nvPr/>
        </p:nvSpPr>
        <p:spPr bwMode="auto">
          <a:xfrm rot="2109858">
            <a:off x="4828817" y="2522245"/>
            <a:ext cx="385452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59" name="箭头: 右 58">
            <a:extLst>
              <a:ext uri="{FF2B5EF4-FFF2-40B4-BE49-F238E27FC236}">
                <a16:creationId xmlns:a16="http://schemas.microsoft.com/office/drawing/2014/main" id="{07EC3E4C-EFEF-4A5A-BD29-AC8236E81F18}"/>
              </a:ext>
            </a:extLst>
          </p:cNvPr>
          <p:cNvSpPr/>
          <p:nvPr/>
        </p:nvSpPr>
        <p:spPr bwMode="auto">
          <a:xfrm rot="19485658">
            <a:off x="4848446" y="2131101"/>
            <a:ext cx="385452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60" name="箭头: 右 59">
            <a:extLst>
              <a:ext uri="{FF2B5EF4-FFF2-40B4-BE49-F238E27FC236}">
                <a16:creationId xmlns:a16="http://schemas.microsoft.com/office/drawing/2014/main" id="{0124B2F8-B0F9-4EC5-8ADC-AD5CD1283D28}"/>
              </a:ext>
            </a:extLst>
          </p:cNvPr>
          <p:cNvSpPr/>
          <p:nvPr/>
        </p:nvSpPr>
        <p:spPr bwMode="auto">
          <a:xfrm rot="2109858">
            <a:off x="6541819" y="2139186"/>
            <a:ext cx="385452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61" name="箭头: 右 60">
            <a:extLst>
              <a:ext uri="{FF2B5EF4-FFF2-40B4-BE49-F238E27FC236}">
                <a16:creationId xmlns:a16="http://schemas.microsoft.com/office/drawing/2014/main" id="{A393D315-7451-43ED-9DD0-9015F535F8EE}"/>
              </a:ext>
            </a:extLst>
          </p:cNvPr>
          <p:cNvSpPr/>
          <p:nvPr/>
        </p:nvSpPr>
        <p:spPr bwMode="auto">
          <a:xfrm rot="19485658">
            <a:off x="6541302" y="2482904"/>
            <a:ext cx="385452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62" name="矩形: 圆角 61">
            <a:extLst>
              <a:ext uri="{FF2B5EF4-FFF2-40B4-BE49-F238E27FC236}">
                <a16:creationId xmlns:a16="http://schemas.microsoft.com/office/drawing/2014/main" id="{82C0EF15-2C86-4C95-BE48-00CA7A2ED71F}"/>
              </a:ext>
            </a:extLst>
          </p:cNvPr>
          <p:cNvSpPr/>
          <p:nvPr/>
        </p:nvSpPr>
        <p:spPr bwMode="auto">
          <a:xfrm>
            <a:off x="6620210" y="3452102"/>
            <a:ext cx="1214813" cy="322568"/>
          </a:xfrm>
          <a:prstGeom prst="roundRect">
            <a:avLst/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iemens Sans Black" pitchFamily="2" charset="0"/>
              </a:rPr>
              <a:t>Scale Limit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1C510D11-806B-4D8A-B515-CEEFB93C4779}"/>
              </a:ext>
            </a:extLst>
          </p:cNvPr>
          <p:cNvSpPr/>
          <p:nvPr/>
        </p:nvSpPr>
        <p:spPr bwMode="auto">
          <a:xfrm>
            <a:off x="6620209" y="4156244"/>
            <a:ext cx="1214813" cy="322568"/>
          </a:xfrm>
          <a:prstGeom prst="roundRect">
            <a:avLst/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iemens Sans Black" pitchFamily="2" charset="0"/>
              </a:rPr>
              <a:t>Appearance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iemens Sans Black" pitchFamily="2" charset="0"/>
            </a:endParaRPr>
          </a:p>
        </p:txBody>
      </p:sp>
      <p:pic>
        <p:nvPicPr>
          <p:cNvPr id="66" name="图片 65">
            <a:extLst>
              <a:ext uri="{FF2B5EF4-FFF2-40B4-BE49-F238E27FC236}">
                <a16:creationId xmlns:a16="http://schemas.microsoft.com/office/drawing/2014/main" id="{94DC91A4-B9E0-4CFD-9B7B-6A7734ED125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731" y="4043019"/>
            <a:ext cx="1369600" cy="770400"/>
          </a:xfrm>
          <a:prstGeom prst="rect">
            <a:avLst/>
          </a:prstGeom>
        </p:spPr>
      </p:pic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C3780F35-157F-4E28-B7D0-0FF1A257DDA1}"/>
              </a:ext>
            </a:extLst>
          </p:cNvPr>
          <p:cNvSpPr/>
          <p:nvPr/>
        </p:nvSpPr>
        <p:spPr bwMode="auto">
          <a:xfrm>
            <a:off x="296082" y="1066800"/>
            <a:ext cx="3463545" cy="2815200"/>
          </a:xfrm>
          <a:prstGeom prst="roundRect">
            <a:avLst/>
          </a:prstGeom>
          <a:noFill/>
          <a:ln w="28575" cap="flat" cmpd="sng" algn="ctr">
            <a:solidFill>
              <a:schemeClr val="bg2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B71F22CE-E3FF-4EE1-9381-6D9163FDB0CE}"/>
              </a:ext>
            </a:extLst>
          </p:cNvPr>
          <p:cNvSpPr/>
          <p:nvPr/>
        </p:nvSpPr>
        <p:spPr bwMode="auto">
          <a:xfrm>
            <a:off x="4149633" y="1812865"/>
            <a:ext cx="3546567" cy="1138785"/>
          </a:xfrm>
          <a:prstGeom prst="roundRect">
            <a:avLst/>
          </a:prstGeom>
          <a:noFill/>
          <a:ln w="28575" cap="flat" cmpd="sng" algn="ctr">
            <a:solidFill>
              <a:schemeClr val="bg2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4DE6B19F-6C66-43B9-9F51-9DCBC02056BC}"/>
              </a:ext>
            </a:extLst>
          </p:cNvPr>
          <p:cNvSpPr/>
          <p:nvPr/>
        </p:nvSpPr>
        <p:spPr bwMode="auto">
          <a:xfrm>
            <a:off x="6543384" y="3123280"/>
            <a:ext cx="1368462" cy="1507931"/>
          </a:xfrm>
          <a:prstGeom prst="roundRect">
            <a:avLst/>
          </a:prstGeom>
          <a:noFill/>
          <a:ln w="28575" cap="flat" cmpd="sng" algn="ctr">
            <a:solidFill>
              <a:schemeClr val="bg2"/>
            </a:solidFill>
            <a:prstDash val="lg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DA5AC093-9C7D-4188-9B3B-0B01EE2C932D}"/>
              </a:ext>
            </a:extLst>
          </p:cNvPr>
          <p:cNvSpPr txBox="1"/>
          <p:nvPr/>
        </p:nvSpPr>
        <p:spPr>
          <a:xfrm>
            <a:off x="399438" y="1155208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FPN</a:t>
            </a:r>
            <a:endParaRPr lang="zh-CN" altLang="en-US" dirty="0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EA5F60BC-513B-4E38-9D1B-AC87D2441BAC}"/>
              </a:ext>
            </a:extLst>
          </p:cNvPr>
          <p:cNvSpPr txBox="1"/>
          <p:nvPr/>
        </p:nvSpPr>
        <p:spPr>
          <a:xfrm>
            <a:off x="4201769" y="1832257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RPN</a:t>
            </a:r>
            <a:endParaRPr lang="zh-CN" altLang="en-US" dirty="0"/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490C1FE-29F0-4DF5-A250-A5A44A6026AD}"/>
              </a:ext>
            </a:extLst>
          </p:cNvPr>
          <p:cNvSpPr txBox="1"/>
          <p:nvPr/>
        </p:nvSpPr>
        <p:spPr>
          <a:xfrm>
            <a:off x="6566266" y="3153376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Filter</a:t>
            </a:r>
            <a:endParaRPr lang="zh-CN" altLang="en-US" dirty="0"/>
          </a:p>
        </p:txBody>
      </p:sp>
      <p:sp>
        <p:nvSpPr>
          <p:cNvPr id="75" name="箭头: 右 74">
            <a:extLst>
              <a:ext uri="{FF2B5EF4-FFF2-40B4-BE49-F238E27FC236}">
                <a16:creationId xmlns:a16="http://schemas.microsoft.com/office/drawing/2014/main" id="{18496BB8-031F-4D91-824E-1C5923EA852D}"/>
              </a:ext>
            </a:extLst>
          </p:cNvPr>
          <p:cNvSpPr/>
          <p:nvPr/>
        </p:nvSpPr>
        <p:spPr bwMode="auto">
          <a:xfrm rot="5400000">
            <a:off x="7115214" y="3937330"/>
            <a:ext cx="253957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76" name="箭头: 右 75">
            <a:extLst>
              <a:ext uri="{FF2B5EF4-FFF2-40B4-BE49-F238E27FC236}">
                <a16:creationId xmlns:a16="http://schemas.microsoft.com/office/drawing/2014/main" id="{00751017-5A6E-44E3-830B-A6C18AE06051}"/>
              </a:ext>
            </a:extLst>
          </p:cNvPr>
          <p:cNvSpPr/>
          <p:nvPr/>
        </p:nvSpPr>
        <p:spPr bwMode="auto">
          <a:xfrm rot="10800000">
            <a:off x="5997318" y="4263223"/>
            <a:ext cx="469242" cy="108609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77" name="立方体 76">
            <a:extLst>
              <a:ext uri="{FF2B5EF4-FFF2-40B4-BE49-F238E27FC236}">
                <a16:creationId xmlns:a16="http://schemas.microsoft.com/office/drawing/2014/main" id="{2E55494E-9BA2-47E6-AA29-BF040A133DEF}"/>
              </a:ext>
            </a:extLst>
          </p:cNvPr>
          <p:cNvSpPr/>
          <p:nvPr/>
        </p:nvSpPr>
        <p:spPr bwMode="auto">
          <a:xfrm rot="16200000" flipV="1">
            <a:off x="7140538" y="2031597"/>
            <a:ext cx="311149" cy="646545"/>
          </a:xfrm>
          <a:prstGeom prst="cube">
            <a:avLst>
              <a:gd name="adj" fmla="val 71931"/>
            </a:avLst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78" name="箭头: 右 77">
            <a:extLst>
              <a:ext uri="{FF2B5EF4-FFF2-40B4-BE49-F238E27FC236}">
                <a16:creationId xmlns:a16="http://schemas.microsoft.com/office/drawing/2014/main" id="{52FB9CA7-0399-4252-8CB3-8FBB4F7074FF}"/>
              </a:ext>
            </a:extLst>
          </p:cNvPr>
          <p:cNvSpPr/>
          <p:nvPr/>
        </p:nvSpPr>
        <p:spPr bwMode="auto">
          <a:xfrm rot="5400000">
            <a:off x="6906202" y="2983740"/>
            <a:ext cx="669232" cy="115200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A40CAAF1-46F6-4819-9C97-53CE48BE5968}"/>
              </a:ext>
            </a:extLst>
          </p:cNvPr>
          <p:cNvSpPr txBox="1"/>
          <p:nvPr/>
        </p:nvSpPr>
        <p:spPr>
          <a:xfrm>
            <a:off x="970715" y="4845208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Input</a:t>
            </a:r>
            <a:endParaRPr lang="zh-CN" altLang="en-US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CDA2D4F2-1AAE-4816-BAB8-6C56510FBEDD}"/>
              </a:ext>
            </a:extLst>
          </p:cNvPr>
          <p:cNvSpPr txBox="1"/>
          <p:nvPr/>
        </p:nvSpPr>
        <p:spPr>
          <a:xfrm>
            <a:off x="4901351" y="4845209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Output</a:t>
            </a:r>
            <a:endParaRPr lang="zh-CN" altLang="en-US" dirty="0"/>
          </a:p>
        </p:txBody>
      </p:sp>
      <p:pic>
        <p:nvPicPr>
          <p:cNvPr id="82" name="图片 81">
            <a:extLst>
              <a:ext uri="{FF2B5EF4-FFF2-40B4-BE49-F238E27FC236}">
                <a16:creationId xmlns:a16="http://schemas.microsoft.com/office/drawing/2014/main" id="{2DAEF9C8-5446-4083-A2B9-B5AD0531CC1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21" y="4074027"/>
            <a:ext cx="1369600" cy="770400"/>
          </a:xfrm>
          <a:prstGeom prst="rect">
            <a:avLst/>
          </a:prstGeom>
        </p:spPr>
      </p:pic>
      <p:sp>
        <p:nvSpPr>
          <p:cNvPr id="83" name="矩形: 圆角 82">
            <a:extLst>
              <a:ext uri="{FF2B5EF4-FFF2-40B4-BE49-F238E27FC236}">
                <a16:creationId xmlns:a16="http://schemas.microsoft.com/office/drawing/2014/main" id="{3B874EFD-1D23-4714-AE9F-F1D8CD28800C}"/>
              </a:ext>
            </a:extLst>
          </p:cNvPr>
          <p:cNvSpPr/>
          <p:nvPr/>
        </p:nvSpPr>
        <p:spPr bwMode="auto">
          <a:xfrm>
            <a:off x="5139677" y="3452102"/>
            <a:ext cx="792331" cy="322568"/>
          </a:xfrm>
          <a:prstGeom prst="roundRect">
            <a:avLst/>
          </a:prstGeom>
          <a:solidFill>
            <a:srgbClr val="0070C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iemens Sans Black" pitchFamily="2" charset="0"/>
              </a:rPr>
              <a:t>X,Y,W,H</a:t>
            </a:r>
            <a:endParaRPr kumimoji="0" lang="zh-CN" altLang="en-US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iemens Sans Black" pitchFamily="2" charset="0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29B76362-7BCA-44EC-8A02-E6D3955F6549}"/>
              </a:ext>
            </a:extLst>
          </p:cNvPr>
          <p:cNvSpPr txBox="1"/>
          <p:nvPr/>
        </p:nvSpPr>
        <p:spPr>
          <a:xfrm>
            <a:off x="5045483" y="3164039"/>
            <a:ext cx="980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Temp Box</a:t>
            </a:r>
            <a:endParaRPr lang="zh-CN" altLang="en-US" dirty="0"/>
          </a:p>
        </p:txBody>
      </p:sp>
      <p:sp>
        <p:nvSpPr>
          <p:cNvPr id="85" name="箭头: 右 84">
            <a:extLst>
              <a:ext uri="{FF2B5EF4-FFF2-40B4-BE49-F238E27FC236}">
                <a16:creationId xmlns:a16="http://schemas.microsoft.com/office/drawing/2014/main" id="{A473ABDD-4F1B-44B4-AC75-2B8052483119}"/>
              </a:ext>
            </a:extLst>
          </p:cNvPr>
          <p:cNvSpPr/>
          <p:nvPr/>
        </p:nvSpPr>
        <p:spPr bwMode="auto">
          <a:xfrm>
            <a:off x="6007758" y="3539180"/>
            <a:ext cx="469242" cy="108609"/>
          </a:xfrm>
          <a:prstGeom prst="rightArrow">
            <a:avLst/>
          </a:prstGeom>
          <a:solidFill>
            <a:srgbClr val="00B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iemens Sans Blac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778173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 Scale as Limitation</a:t>
            </a:r>
            <a:endParaRPr lang="zh-CN" altLang="en-US" dirty="0"/>
          </a:p>
        </p:txBody>
      </p:sp>
      <p:sp>
        <p:nvSpPr>
          <p:cNvPr id="4" name="内容占位符 8">
            <a:extLst>
              <a:ext uri="{FF2B5EF4-FFF2-40B4-BE49-F238E27FC236}">
                <a16:creationId xmlns:a16="http://schemas.microsoft.com/office/drawing/2014/main" id="{44922342-9DFF-4269-811C-D22CC1CDC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69" y="931863"/>
            <a:ext cx="8859921" cy="4859337"/>
          </a:xfrm>
        </p:spPr>
        <p:txBody>
          <a:bodyPr/>
          <a:lstStyle/>
          <a:p>
            <a:r>
              <a:rPr lang="en-US" altLang="zh-CN" sz="2000" dirty="0"/>
              <a:t>After calculating the box area ratio in the 1st image of al sequences, we set the </a:t>
            </a:r>
            <a:r>
              <a:rPr lang="en-US" altLang="zh-CN" sz="2000" dirty="0" err="1"/>
              <a:t>proposal_area</a:t>
            </a:r>
            <a:r>
              <a:rPr lang="en-US" altLang="zh-CN" sz="2000" dirty="0"/>
              <a:t>/</a:t>
            </a:r>
            <a:r>
              <a:rPr lang="en-US" altLang="zh-CN" sz="2000" dirty="0" err="1"/>
              <a:t>temp_area</a:t>
            </a:r>
            <a:r>
              <a:rPr lang="en-US" altLang="zh-CN" sz="2000" dirty="0"/>
              <a:t> to (0,4).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E658A2-065A-449F-971C-DD6DDD279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676400"/>
            <a:ext cx="585216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24951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Before Scale Limitation </a:t>
            </a:r>
            <a:endParaRPr lang="zh-CN" altLang="en-US" dirty="0"/>
          </a:p>
        </p:txBody>
      </p:sp>
      <p:sp>
        <p:nvSpPr>
          <p:cNvPr id="4" name="内容占位符 8">
            <a:extLst>
              <a:ext uri="{FF2B5EF4-FFF2-40B4-BE49-F238E27FC236}">
                <a16:creationId xmlns:a16="http://schemas.microsoft.com/office/drawing/2014/main" id="{44922342-9DFF-4269-811C-D22CC1CDC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69" y="931863"/>
            <a:ext cx="8859921" cy="4859337"/>
          </a:xfrm>
        </p:spPr>
        <p:txBody>
          <a:bodyPr/>
          <a:lstStyle/>
          <a:p>
            <a:r>
              <a:rPr lang="en-US" altLang="zh-CN" sz="2000" dirty="0"/>
              <a:t>RPN proposals before scale limitation (</a:t>
            </a:r>
            <a:r>
              <a:rPr lang="en-US" altLang="zh-CN" sz="2000" dirty="0" err="1"/>
              <a:t>rpn_proposal</a:t>
            </a:r>
            <a:r>
              <a:rPr lang="en-US" altLang="zh-CN" sz="2000" dirty="0"/>
              <a:t>\ori_standard_nms_th_07).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5ECB1A8-A413-4FE2-99E4-AA52733DAB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76400"/>
            <a:ext cx="7696200" cy="432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93159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After Scale Limitation </a:t>
            </a:r>
            <a:endParaRPr lang="zh-CN" altLang="en-US" dirty="0"/>
          </a:p>
        </p:txBody>
      </p:sp>
      <p:sp>
        <p:nvSpPr>
          <p:cNvPr id="4" name="内容占位符 8">
            <a:extLst>
              <a:ext uri="{FF2B5EF4-FFF2-40B4-BE49-F238E27FC236}">
                <a16:creationId xmlns:a16="http://schemas.microsoft.com/office/drawing/2014/main" id="{44922342-9DFF-4269-811C-D22CC1CDC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69" y="931863"/>
            <a:ext cx="9147731" cy="4859337"/>
          </a:xfrm>
        </p:spPr>
        <p:txBody>
          <a:bodyPr/>
          <a:lstStyle/>
          <a:p>
            <a:r>
              <a:rPr lang="en-US" altLang="zh-CN" sz="2000" dirty="0"/>
              <a:t>RPN proposals after scale limitation (</a:t>
            </a:r>
            <a:r>
              <a:rPr lang="en-US" altLang="zh-CN" sz="2000" dirty="0" err="1"/>
              <a:t>rpn_proposal</a:t>
            </a:r>
            <a:r>
              <a:rPr lang="en-US" altLang="zh-CN" sz="2000" dirty="0"/>
              <a:t>\</a:t>
            </a:r>
            <a:r>
              <a:rPr lang="en-US" altLang="zh-CN" sz="2000" dirty="0" err="1"/>
              <a:t>post_process</a:t>
            </a:r>
            <a:r>
              <a:rPr lang="en-US" altLang="zh-CN" sz="2000" dirty="0"/>
              <a:t>\from_stand_nms_th_07\scale_00_40\</a:t>
            </a:r>
            <a:r>
              <a:rPr lang="en-US" altLang="zh-CN" sz="2000" dirty="0" err="1"/>
              <a:t>no_post_process</a:t>
            </a:r>
            <a:r>
              <a:rPr lang="en-US" altLang="zh-CN" sz="2000" dirty="0"/>
              <a:t>).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551B376-2B6D-4D8E-9887-6055BA1D72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694" y="2057400"/>
            <a:ext cx="7391400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91679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Before Scale Limitation </a:t>
            </a:r>
            <a:endParaRPr lang="zh-CN" altLang="en-US" dirty="0"/>
          </a:p>
        </p:txBody>
      </p:sp>
      <p:sp>
        <p:nvSpPr>
          <p:cNvPr id="4" name="内容占位符 8">
            <a:extLst>
              <a:ext uri="{FF2B5EF4-FFF2-40B4-BE49-F238E27FC236}">
                <a16:creationId xmlns:a16="http://schemas.microsoft.com/office/drawing/2014/main" id="{44922342-9DFF-4269-811C-D22CC1CDC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69" y="931863"/>
            <a:ext cx="8859921" cy="4859337"/>
          </a:xfrm>
        </p:spPr>
        <p:txBody>
          <a:bodyPr/>
          <a:lstStyle/>
          <a:p>
            <a:r>
              <a:rPr lang="en-US" altLang="zh-CN" sz="2000" dirty="0"/>
              <a:t>RPN proposals before scale limitation (</a:t>
            </a:r>
            <a:r>
              <a:rPr lang="en-US" altLang="zh-CN" sz="2000" dirty="0" err="1"/>
              <a:t>rpn_proposal</a:t>
            </a:r>
            <a:r>
              <a:rPr lang="en-US" altLang="zh-CN" sz="2000" dirty="0"/>
              <a:t>\ori_standard_nms_th_07).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C200E27-A851-4726-9798-6C27F56095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629" y="1752600"/>
            <a:ext cx="7620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63588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D767E9C7-C8B5-4795-A6CF-BBDAF646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After Scale Limitation </a:t>
            </a:r>
            <a:endParaRPr lang="zh-CN" altLang="en-US" dirty="0"/>
          </a:p>
        </p:txBody>
      </p:sp>
      <p:sp>
        <p:nvSpPr>
          <p:cNvPr id="4" name="内容占位符 8">
            <a:extLst>
              <a:ext uri="{FF2B5EF4-FFF2-40B4-BE49-F238E27FC236}">
                <a16:creationId xmlns:a16="http://schemas.microsoft.com/office/drawing/2014/main" id="{44922342-9DFF-4269-811C-D22CC1CDC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69" y="931863"/>
            <a:ext cx="9147731" cy="4859337"/>
          </a:xfrm>
        </p:spPr>
        <p:txBody>
          <a:bodyPr/>
          <a:lstStyle/>
          <a:p>
            <a:r>
              <a:rPr lang="en-US" altLang="zh-CN" sz="2000" dirty="0"/>
              <a:t>RPN proposals after scale limitation (</a:t>
            </a:r>
            <a:r>
              <a:rPr lang="en-US" altLang="zh-CN" sz="2000" dirty="0" err="1"/>
              <a:t>rpn_proposal</a:t>
            </a:r>
            <a:r>
              <a:rPr lang="en-US" altLang="zh-CN" sz="2000" dirty="0"/>
              <a:t>\</a:t>
            </a:r>
            <a:r>
              <a:rPr lang="en-US" altLang="zh-CN" sz="2000" dirty="0" err="1"/>
              <a:t>post_process</a:t>
            </a:r>
            <a:r>
              <a:rPr lang="en-US" altLang="zh-CN" sz="2000" dirty="0"/>
              <a:t>\from_stand_nms_th_07\scale_00_40\</a:t>
            </a:r>
            <a:r>
              <a:rPr lang="en-US" altLang="zh-CN" sz="2000" dirty="0" err="1"/>
              <a:t>no_post_process</a:t>
            </a:r>
            <a:r>
              <a:rPr lang="en-US" altLang="zh-CN" sz="2000" dirty="0"/>
              <a:t>).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FE360D0-3C03-466D-80FB-7A221450E20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234" y="2057400"/>
            <a:ext cx="7086600" cy="39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406763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Standard">
  <a:themeElements>
    <a:clrScheme name="siemens internal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iemens inter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99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iemens Sans Black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99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iemens Sans Black" pitchFamily="2" charset="0"/>
          </a:defRPr>
        </a:defPPr>
      </a:lstStyle>
    </a:lnDef>
  </a:objectDefaults>
  <a:extraClrSchemeLst>
    <a:extraClrScheme>
      <a:clrScheme name="siemens internal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iemens internal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siemens internal">
  <a:themeElements>
    <a:clrScheme name="siemens internal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iemens inter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99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iemens Sans Black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99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iemens Sans Black" pitchFamily="2" charset="0"/>
          </a:defRPr>
        </a:defPPr>
      </a:lstStyle>
    </a:lnDef>
  </a:objectDefaults>
  <a:extraClrSchemeLst>
    <a:extraClrScheme>
      <a:clrScheme name="siemens internal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iemens internal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siemens internal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iemens intern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99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iemens Sans Black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99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iemens Sans Black" pitchFamily="2" charset="0"/>
          </a:defRPr>
        </a:defPPr>
      </a:lstStyle>
    </a:lnDef>
  </a:objectDefaults>
  <a:extraClrSchemeLst>
    <a:extraClrScheme>
      <a:clrScheme name="siemens internal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iemens internal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emens internal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Stony Brook Universit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EmoryTheme</Template>
  <TotalTime>22423</TotalTime>
  <Words>642</Words>
  <Application>Microsoft Office PowerPoint</Application>
  <PresentationFormat>全屏显示(4:3)</PresentationFormat>
  <Paragraphs>65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20</vt:i4>
      </vt:variant>
    </vt:vector>
  </HeadingPairs>
  <TitlesOfParts>
    <vt:vector size="37" baseType="lpstr">
      <vt:lpstr>Lucida Grande</vt:lpstr>
      <vt:lpstr>ＭＳ Ｐゴシック</vt:lpstr>
      <vt:lpstr>Siemens Sans</vt:lpstr>
      <vt:lpstr>Siemens Sans Black</vt:lpstr>
      <vt:lpstr>宋体</vt:lpstr>
      <vt:lpstr>Arial</vt:lpstr>
      <vt:lpstr>Calibri</vt:lpstr>
      <vt:lpstr>Cambria Math</vt:lpstr>
      <vt:lpstr>Helvetica</vt:lpstr>
      <vt:lpstr>Verdana</vt:lpstr>
      <vt:lpstr>Standard</vt:lpstr>
      <vt:lpstr>1_siemens internal</vt:lpstr>
      <vt:lpstr>2_siemens internal</vt:lpstr>
      <vt:lpstr>Office Theme</vt:lpstr>
      <vt:lpstr>1_Office Theme</vt:lpstr>
      <vt:lpstr>2_Office Theme</vt:lpstr>
      <vt:lpstr>Stony Brook University</vt:lpstr>
      <vt:lpstr>PowerPoint 演示文稿</vt:lpstr>
      <vt:lpstr>Last discussion</vt:lpstr>
      <vt:lpstr>This week</vt:lpstr>
      <vt:lpstr>Pipeline</vt:lpstr>
      <vt:lpstr>Use Scale as Limitation</vt:lpstr>
      <vt:lpstr>Before Scale Limitation </vt:lpstr>
      <vt:lpstr>After Scale Limitation </vt:lpstr>
      <vt:lpstr>Before Scale Limitation </vt:lpstr>
      <vt:lpstr>After Scale Limitation </vt:lpstr>
      <vt:lpstr>Before Scale Limitation </vt:lpstr>
      <vt:lpstr>After Scale Limitation </vt:lpstr>
      <vt:lpstr>Use Featmap Similarity</vt:lpstr>
      <vt:lpstr>Use Featmap Similarity</vt:lpstr>
      <vt:lpstr>Use Featmap Similarity</vt:lpstr>
      <vt:lpstr>Use Featmap Similarity</vt:lpstr>
      <vt:lpstr>Use Featmap Similarity</vt:lpstr>
      <vt:lpstr>Use Featmap Similarity</vt:lpstr>
      <vt:lpstr>Use Featmap Similarity</vt:lpstr>
      <vt:lpstr>Use Featmap Similarity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SATO: A Spatial Data Partitioning Framework for Scalable Query Processing</dc:title>
  <dc:creator>Hoang Vo</dc:creator>
  <cp:lastModifiedBy>程 文胜</cp:lastModifiedBy>
  <cp:revision>2017</cp:revision>
  <cp:lastPrinted>2015-08-26T21:35:55Z</cp:lastPrinted>
  <dcterms:created xsi:type="dcterms:W3CDTF">2014-10-10T03:49:09Z</dcterms:created>
  <dcterms:modified xsi:type="dcterms:W3CDTF">2022-03-08T06:21:20Z</dcterms:modified>
</cp:coreProperties>
</file>